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6" r:id="rId2"/>
    <p:sldId id="258" r:id="rId3"/>
    <p:sldId id="347" r:id="rId4"/>
    <p:sldId id="378" r:id="rId5"/>
    <p:sldId id="348" r:id="rId6"/>
    <p:sldId id="311" r:id="rId7"/>
    <p:sldId id="259" r:id="rId8"/>
    <p:sldId id="310" r:id="rId9"/>
    <p:sldId id="260" r:id="rId10"/>
    <p:sldId id="261" r:id="rId11"/>
    <p:sldId id="262" r:id="rId12"/>
    <p:sldId id="263" r:id="rId13"/>
    <p:sldId id="264" r:id="rId14"/>
    <p:sldId id="265" r:id="rId15"/>
    <p:sldId id="345" r:id="rId16"/>
    <p:sldId id="266" r:id="rId17"/>
    <p:sldId id="269" r:id="rId18"/>
    <p:sldId id="313" r:id="rId19"/>
    <p:sldId id="267" r:id="rId20"/>
    <p:sldId id="359" r:id="rId21"/>
    <p:sldId id="367" r:id="rId22"/>
    <p:sldId id="360" r:id="rId23"/>
    <p:sldId id="361" r:id="rId24"/>
    <p:sldId id="376" r:id="rId25"/>
    <p:sldId id="362" r:id="rId26"/>
    <p:sldId id="312" r:id="rId27"/>
    <p:sldId id="349" r:id="rId28"/>
    <p:sldId id="368" r:id="rId29"/>
    <p:sldId id="314" r:id="rId30"/>
    <p:sldId id="350" r:id="rId31"/>
    <p:sldId id="369" r:id="rId32"/>
    <p:sldId id="315" r:id="rId33"/>
    <p:sldId id="351" r:id="rId34"/>
    <p:sldId id="358" r:id="rId35"/>
    <p:sldId id="355" r:id="rId36"/>
    <p:sldId id="379" r:id="rId37"/>
    <p:sldId id="319" r:id="rId38"/>
    <p:sldId id="371" r:id="rId39"/>
    <p:sldId id="365" r:id="rId40"/>
    <p:sldId id="366" r:id="rId41"/>
    <p:sldId id="338" r:id="rId42"/>
    <p:sldId id="268" r:id="rId43"/>
    <p:sldId id="320" r:id="rId44"/>
    <p:sldId id="321" r:id="rId45"/>
    <p:sldId id="322" r:id="rId46"/>
    <p:sldId id="323" r:id="rId47"/>
    <p:sldId id="374" r:id="rId48"/>
    <p:sldId id="324" r:id="rId49"/>
    <p:sldId id="328" r:id="rId50"/>
    <p:sldId id="327" r:id="rId51"/>
    <p:sldId id="330" r:id="rId52"/>
    <p:sldId id="331" r:id="rId53"/>
    <p:sldId id="375" r:id="rId54"/>
    <p:sldId id="333" r:id="rId55"/>
    <p:sldId id="364" r:id="rId56"/>
    <p:sldId id="336" r:id="rId57"/>
    <p:sldId id="335" r:id="rId58"/>
    <p:sldId id="332" r:id="rId59"/>
    <p:sldId id="34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2" autoAdjust="0"/>
    <p:restoredTop sz="81191" autoAdjust="0"/>
  </p:normalViewPr>
  <p:slideViewPr>
    <p:cSldViewPr>
      <p:cViewPr varScale="1">
        <p:scale>
          <a:sx n="52" d="100"/>
          <a:sy n="52" d="100"/>
        </p:scale>
        <p:origin x="-77" y="-1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EEF84-C27F-4483-980A-9006A8D57B28}" type="datetimeFigureOut">
              <a:rPr lang="en-US" smtClean="0"/>
              <a:t>3/29/2013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779B7-60DA-405A-BCA7-0761F4EF20B9}" type="slidenum">
              <a:rPr lang="en-US" smtClean="0"/>
              <a:t>‹#›</a:t>
            </a:fld>
            <a:endParaRPr lang="en-US"/>
          </a:p>
        </p:txBody>
      </p:sp>
    </p:spTree>
    <p:extLst>
      <p:ext uri="{BB962C8B-B14F-4D97-AF65-F5344CB8AC3E}">
        <p14:creationId xmlns:p14="http://schemas.microsoft.com/office/powerpoint/2010/main" val="142979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In 2009 – that was the cost estimate. That amount</a:t>
            </a:r>
            <a:r>
              <a:rPr lang="en-US" b="1" baseline="0" dirty="0" smtClean="0"/>
              <a:t> accounts for about 40% of the TOTAL (all ages) CVD costs.</a:t>
            </a:r>
            <a:endParaRPr lang="en-US"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Full </a:t>
            </a:r>
            <a:r>
              <a:rPr lang="en-US" sz="1200" dirty="0" smtClean="0"/>
              <a:t>citation: Gage BF, </a:t>
            </a:r>
            <a:r>
              <a:rPr lang="en-US" sz="1200" dirty="0" err="1" smtClean="0"/>
              <a:t>Fihn</a:t>
            </a:r>
            <a:r>
              <a:rPr lang="en-US" sz="1200" dirty="0" smtClean="0"/>
              <a:t> SD, White RH. </a:t>
            </a:r>
            <a:r>
              <a:rPr lang="en-US" dirty="0" smtClean="0"/>
              <a:t>“Warfarin therapy</a:t>
            </a:r>
            <a:r>
              <a:rPr lang="en-US" baseline="0" dirty="0" smtClean="0"/>
              <a:t> for an octogenarian who has atrial fibrillation.” </a:t>
            </a:r>
            <a:r>
              <a:rPr lang="en-US" sz="1200" dirty="0" smtClean="0"/>
              <a:t>Ann Intern Med. 2001;134:465.</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Full citation: Go AS, </a:t>
            </a:r>
            <a:r>
              <a:rPr lang="en-US" sz="1200" dirty="0" err="1" smtClean="0"/>
              <a:t>Mozaffarian</a:t>
            </a:r>
            <a:r>
              <a:rPr lang="en-US" sz="1200" dirty="0" smtClean="0"/>
              <a:t> D, Roger VL, et al. “on</a:t>
            </a:r>
            <a:r>
              <a:rPr lang="en-US" sz="1200" baseline="0" dirty="0" smtClean="0"/>
              <a:t> behalf of the American Heart Association Statistics Committee and Stroke Statistics Subcommittee. Heart Disease and stroke statistics-2013 update: a report from the American Heart Association.” </a:t>
            </a:r>
            <a:r>
              <a:rPr lang="en-US" sz="1200" dirty="0" smtClean="0"/>
              <a:t>Circulation. 2013;127:e000-e000</a:t>
            </a:r>
            <a:r>
              <a:rPr lang="en-US" sz="1200" dirty="0" smtClean="0"/>
              <a:t>.</a:t>
            </a:r>
            <a:endParaRPr lang="en-US" sz="1200" dirty="0" smtClean="0"/>
          </a:p>
        </p:txBody>
      </p:sp>
      <p:sp>
        <p:nvSpPr>
          <p:cNvPr id="4" name="Slide Number Placeholder 3"/>
          <p:cNvSpPr>
            <a:spLocks noGrp="1"/>
          </p:cNvSpPr>
          <p:nvPr>
            <p:ph type="sldNum" sz="quarter" idx="10"/>
          </p:nvPr>
        </p:nvSpPr>
        <p:spPr/>
        <p:txBody>
          <a:bodyPr/>
          <a:lstStyle/>
          <a:p>
            <a:fld id="{430779B7-60DA-405A-BCA7-0761F4EF20B9}" type="slidenum">
              <a:rPr lang="en-US" smtClean="0"/>
              <a:t>3</a:t>
            </a:fld>
            <a:endParaRPr lang="en-US"/>
          </a:p>
        </p:txBody>
      </p:sp>
    </p:spTree>
    <p:extLst>
      <p:ext uri="{BB962C8B-B14F-4D97-AF65-F5344CB8AC3E}">
        <p14:creationId xmlns:p14="http://schemas.microsoft.com/office/powerpoint/2010/main" val="239325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dirty="0" smtClean="0">
                <a:solidFill>
                  <a:srgbClr val="FFFF00"/>
                </a:solidFill>
              </a:rPr>
              <a:t>DVT usually occurs in lower extremities </a:t>
            </a:r>
          </a:p>
          <a:p>
            <a:pPr marL="171450" indent="-171450">
              <a:buFont typeface="Arial" pitchFamily="34" charset="0"/>
              <a:buChar char="•"/>
            </a:pPr>
            <a:r>
              <a:rPr lang="en-US" sz="1200" dirty="0" smtClean="0">
                <a:solidFill>
                  <a:srgbClr val="FFFF00"/>
                </a:solidFill>
              </a:rPr>
              <a:t>DVT located in the calf veins is associated with smaller clots and less complications</a:t>
            </a:r>
          </a:p>
          <a:p>
            <a:pPr marL="171450" indent="-171450">
              <a:buFont typeface="Arial" pitchFamily="34" charset="0"/>
              <a:buChar char="•"/>
            </a:pPr>
            <a:r>
              <a:rPr lang="en-US" sz="1200" dirty="0" smtClean="0">
                <a:solidFill>
                  <a:srgbClr val="FFFF00"/>
                </a:solidFill>
              </a:rPr>
              <a:t>Proximal DVT can involve the popliteal, femoral, or iliac veins and often times can lead to a PE and post-thrombotic syndrome</a:t>
            </a:r>
          </a:p>
          <a:p>
            <a:pPr marL="171450" indent="-171450">
              <a:buFont typeface="Arial" pitchFamily="34" charset="0"/>
              <a:buChar char="•"/>
            </a:pPr>
            <a:r>
              <a:rPr lang="en-US" sz="1200" dirty="0" smtClean="0">
                <a:solidFill>
                  <a:srgbClr val="FFFF00"/>
                </a:solidFill>
              </a:rPr>
              <a:t>PE results from a DVT that has been dislodged and traveled to the lungs</a:t>
            </a: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DVT usually occurs</a:t>
            </a:r>
            <a:r>
              <a:rPr lang="en-US" baseline="0" dirty="0" smtClean="0"/>
              <a:t> in extremities </a:t>
            </a:r>
            <a:r>
              <a:rPr lang="en-US" dirty="0" smtClean="0">
                <a:solidFill>
                  <a:srgbClr val="FFFF00"/>
                </a:solidFill>
              </a:rPr>
              <a:t>but can also occur in arms, cerebral sinuses, and viscera</a:t>
            </a:r>
          </a:p>
          <a:p>
            <a:pPr marL="171450" indent="-171450">
              <a:buFont typeface="Arial" pitchFamily="34" charset="0"/>
              <a:buChar char="•"/>
            </a:pPr>
            <a:r>
              <a:rPr lang="en-US" b="1" dirty="0" smtClean="0"/>
              <a:t>PE is fatal in about 4-9% of cases.</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rgbClr val="FFFF00"/>
                </a:solidFill>
              </a:rPr>
              <a:t>Post-thrombotic syndrome is a condition that is</a:t>
            </a:r>
            <a:r>
              <a:rPr lang="en-US" baseline="0" dirty="0" smtClean="0">
                <a:solidFill>
                  <a:srgbClr val="FFFF00"/>
                </a:solidFill>
              </a:rPr>
              <a:t> due to chronic venous insufficiency.  This can result in swelling of the calf which can lead to brownish-red skin discoloration, pain, and venous ulceration.  It can even lead to disability in severe cases.  Only mild-moderate forms of PTS are usually seen and severe cases are rare though.  </a:t>
            </a: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16</a:t>
            </a:fld>
            <a:endParaRPr lang="en-US"/>
          </a:p>
        </p:txBody>
      </p:sp>
    </p:spTree>
    <p:extLst>
      <p:ext uri="{BB962C8B-B14F-4D97-AF65-F5344CB8AC3E}">
        <p14:creationId xmlns:p14="http://schemas.microsoft.com/office/powerpoint/2010/main" val="415958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18</a:t>
            </a:fld>
            <a:endParaRPr lang="en-US"/>
          </a:p>
        </p:txBody>
      </p:sp>
    </p:spTree>
    <p:extLst>
      <p:ext uri="{BB962C8B-B14F-4D97-AF65-F5344CB8AC3E}">
        <p14:creationId xmlns:p14="http://schemas.microsoft.com/office/powerpoint/2010/main" val="3712828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Geriatrics tend to need lower doses to achieve therapeutic INR’s due to changes in the warfarin metabolism.  </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20</a:t>
            </a:fld>
            <a:endParaRPr lang="en-US"/>
          </a:p>
        </p:txBody>
      </p:sp>
    </p:spTree>
    <p:extLst>
      <p:ext uri="{BB962C8B-B14F-4D97-AF65-F5344CB8AC3E}">
        <p14:creationId xmlns:p14="http://schemas.microsoft.com/office/powerpoint/2010/main" val="3190352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Geriatrics tend to need lower doses to achieve therapeutic INR’s due to changes in the warfarin metabolism.  </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21</a:t>
            </a:fld>
            <a:endParaRPr lang="en-US"/>
          </a:p>
        </p:txBody>
      </p:sp>
    </p:spTree>
    <p:extLst>
      <p:ext uri="{BB962C8B-B14F-4D97-AF65-F5344CB8AC3E}">
        <p14:creationId xmlns:p14="http://schemas.microsoft.com/office/powerpoint/2010/main" val="319035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factors for the BBW: age 65 years old</a:t>
            </a:r>
            <a:r>
              <a:rPr lang="en-US" baseline="0" dirty="0" smtClean="0"/>
              <a:t> or greater, INR &gt;4, variable INRs, history if GIB, HTN, serious heart disease, anemia, severe diabetes, cancer, trauma, kidney insufficiency, </a:t>
            </a:r>
            <a:r>
              <a:rPr lang="en-US" baseline="0" dirty="0" err="1" smtClean="0"/>
              <a:t>hx</a:t>
            </a:r>
            <a:r>
              <a:rPr lang="en-US" baseline="0" dirty="0" smtClean="0"/>
              <a:t> of PUD, DDIs, genetic 2c9 deficiency.</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22</a:t>
            </a:fld>
            <a:endParaRPr lang="en-US"/>
          </a:p>
        </p:txBody>
      </p:sp>
    </p:spTree>
    <p:extLst>
      <p:ext uri="{BB962C8B-B14F-4D97-AF65-F5344CB8AC3E}">
        <p14:creationId xmlns:p14="http://schemas.microsoft.com/office/powerpoint/2010/main" val="326046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070605"/>
                </a:solidFill>
              </a:rPr>
              <a:t>Example: If a patient has 3 servings of salad/greens this week, recommend they have 3 servings of salad next week as well, etc.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200" dirty="0" smtClean="0">
              <a:solidFill>
                <a:srgbClr val="070605"/>
              </a:solidFill>
            </a:endParaRPr>
          </a:p>
        </p:txBody>
      </p:sp>
      <p:sp>
        <p:nvSpPr>
          <p:cNvPr id="4" name="Slide Number Placeholder 3"/>
          <p:cNvSpPr>
            <a:spLocks noGrp="1"/>
          </p:cNvSpPr>
          <p:nvPr>
            <p:ph type="sldNum" sz="quarter" idx="10"/>
          </p:nvPr>
        </p:nvSpPr>
        <p:spPr/>
        <p:txBody>
          <a:bodyPr/>
          <a:lstStyle/>
          <a:p>
            <a:fld id="{430779B7-60DA-405A-BCA7-0761F4EF20B9}" type="slidenum">
              <a:rPr lang="en-US" smtClean="0"/>
              <a:t>24</a:t>
            </a:fld>
            <a:endParaRPr lang="en-US"/>
          </a:p>
        </p:txBody>
      </p:sp>
    </p:spTree>
    <p:extLst>
      <p:ext uri="{BB962C8B-B14F-4D97-AF65-F5344CB8AC3E}">
        <p14:creationId xmlns:p14="http://schemas.microsoft.com/office/powerpoint/2010/main" val="557130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070605"/>
                </a:solidFill>
              </a:rPr>
              <a:t>Just</a:t>
            </a:r>
            <a:r>
              <a:rPr lang="en-US" sz="2200" baseline="0" dirty="0" smtClean="0">
                <a:solidFill>
                  <a:srgbClr val="070605"/>
                </a:solidFill>
              </a:rPr>
              <a:t> to give you an idea of foods to look out for, list is NOT all-inclusive.</a:t>
            </a:r>
            <a:endParaRPr lang="en-US" sz="2200" dirty="0" smtClean="0">
              <a:solidFill>
                <a:srgbClr val="070605"/>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200" dirty="0" smtClean="0">
              <a:solidFill>
                <a:srgbClr val="070605"/>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070605"/>
                </a:solidFill>
              </a:rPr>
              <a:t>Salad image: &lt;http://1.bp.blogspot.com/_7Ytpo8lvroU/SxRmvRE1c1I/AAAAAAAAAI0/dp7r8h_E80I/s1600/salad,+plain+greens.jpg</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200" dirty="0" smtClean="0">
              <a:solidFill>
                <a:srgbClr val="070605"/>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070605"/>
                </a:solidFill>
              </a:rPr>
              <a:t>Broccoli image: &lt;http://gourmay.net/wp-content/uploads/2013/03/broccoli.png&gt;.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200" dirty="0" smtClean="0">
              <a:solidFill>
                <a:srgbClr val="070605"/>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070605"/>
                </a:solidFill>
              </a:rPr>
              <a:t>Mayonnaise: &lt;http://www.hellmanns.com/Images/380/380-97846.png&gt;.</a:t>
            </a: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25</a:t>
            </a:fld>
            <a:endParaRPr lang="en-US"/>
          </a:p>
        </p:txBody>
      </p:sp>
    </p:spTree>
    <p:extLst>
      <p:ext uri="{BB962C8B-B14F-4D97-AF65-F5344CB8AC3E}">
        <p14:creationId xmlns:p14="http://schemas.microsoft.com/office/powerpoint/2010/main" val="557130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26</a:t>
            </a:fld>
            <a:endParaRPr lang="en-US"/>
          </a:p>
        </p:txBody>
      </p:sp>
    </p:spTree>
    <p:extLst>
      <p:ext uri="{BB962C8B-B14F-4D97-AF65-F5344CB8AC3E}">
        <p14:creationId xmlns:p14="http://schemas.microsoft.com/office/powerpoint/2010/main" val="821014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65 years old and greater – systemic exposure is increased by about 32%.  Do not have to dose reduce though unless they meet the above criteria (previous slide).</a:t>
            </a:r>
          </a:p>
          <a:p>
            <a:r>
              <a:rPr lang="en-US" dirty="0" smtClean="0"/>
              <a:t>3A4 substrate &amp; </a:t>
            </a:r>
            <a:r>
              <a:rPr lang="en-US" dirty="0" err="1" smtClean="0"/>
              <a:t>Pgp</a:t>
            </a:r>
            <a:r>
              <a:rPr lang="en-US" dirty="0" smtClean="0"/>
              <a:t>.  DDI: ketoconazole, ritonavir, carbamazepine, St. John’s </a:t>
            </a:r>
            <a:r>
              <a:rPr lang="en-US" dirty="0" err="1" smtClean="0"/>
              <a:t>wort</a:t>
            </a:r>
            <a:r>
              <a:rPr lang="en-US" dirty="0" smtClean="0"/>
              <a:t>,</a:t>
            </a:r>
            <a:r>
              <a:rPr lang="en-US" baseline="0" dirty="0" smtClean="0"/>
              <a:t> etc.</a:t>
            </a:r>
          </a:p>
          <a:p>
            <a:r>
              <a:rPr lang="en-US" b="1" baseline="0" dirty="0" smtClean="0"/>
              <a:t>Not recommended to be used with other NSAIDs or aspirin.</a:t>
            </a:r>
            <a:endParaRPr lang="en-US" b="1" dirty="0" smtClean="0"/>
          </a:p>
          <a:p>
            <a:r>
              <a:rPr lang="en-US" sz="1200" b="0" i="0" kern="1200" dirty="0" smtClean="0">
                <a:solidFill>
                  <a:schemeClr val="tx1"/>
                </a:solidFill>
                <a:effectLst/>
                <a:latin typeface="+mn-lt"/>
                <a:ea typeface="+mn-ea"/>
                <a:cs typeface="+mn-cs"/>
              </a:rPr>
              <a:t>From</a:t>
            </a:r>
            <a:r>
              <a:rPr lang="en-US" sz="1200" b="0" i="0" kern="1200" baseline="0" dirty="0" smtClean="0">
                <a:solidFill>
                  <a:schemeClr val="tx1"/>
                </a:solidFill>
                <a:effectLst/>
                <a:latin typeface="+mn-lt"/>
                <a:ea typeface="+mn-ea"/>
                <a:cs typeface="+mn-cs"/>
              </a:rPr>
              <a:t> Eliquis website: “</a:t>
            </a:r>
            <a:r>
              <a:rPr lang="en-US" sz="1200" b="1" i="1" kern="1200" dirty="0" smtClean="0">
                <a:solidFill>
                  <a:schemeClr val="tx1"/>
                </a:solidFill>
                <a:effectLst/>
                <a:latin typeface="+mn-lt"/>
                <a:ea typeface="+mn-ea"/>
                <a:cs typeface="+mn-cs"/>
              </a:rPr>
              <a:t>Switching from warfarin to ELIQUIS</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Warfarin should be discontinued and ELIQUIS started when the international normalized ratio (INR) is below 2.0.</a:t>
            </a:r>
          </a:p>
          <a:p>
            <a:r>
              <a:rPr lang="en-US" sz="1200" b="1" i="1" kern="1200" dirty="0" smtClean="0">
                <a:solidFill>
                  <a:schemeClr val="tx1"/>
                </a:solidFill>
                <a:effectLst/>
                <a:latin typeface="+mn-lt"/>
                <a:ea typeface="+mn-ea"/>
                <a:cs typeface="+mn-cs"/>
              </a:rPr>
              <a:t>Switching from ELIQUIS to warfarin</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ELIQUIS affects INR, so that INR measurements during </a:t>
            </a:r>
            <a:r>
              <a:rPr lang="en-US" sz="1200" b="0" i="0" kern="1200" dirty="0" err="1" smtClean="0">
                <a:solidFill>
                  <a:schemeClr val="tx1"/>
                </a:solidFill>
                <a:effectLst/>
                <a:latin typeface="+mn-lt"/>
                <a:ea typeface="+mn-ea"/>
                <a:cs typeface="+mn-cs"/>
              </a:rPr>
              <a:t>coadministration</a:t>
            </a:r>
            <a:r>
              <a:rPr lang="en-US" sz="1200" b="0" i="0" kern="1200" dirty="0" smtClean="0">
                <a:solidFill>
                  <a:schemeClr val="tx1"/>
                </a:solidFill>
                <a:effectLst/>
                <a:latin typeface="+mn-lt"/>
                <a:ea typeface="+mn-ea"/>
                <a:cs typeface="+mn-cs"/>
              </a:rPr>
              <a:t> with warfarin may not be useful for determining the appropriate dose of warfarin. If continuous anticoagulation is necessary, discontinue ELIQUIS and begin both a parenteral anticoagulant and warfarin at the time the next dose of ELIQUIS would have been taken, discontinuing the parenteral anticoagulant when INR reaches an acceptable range.</a:t>
            </a:r>
          </a:p>
          <a:p>
            <a:r>
              <a:rPr lang="en-US" sz="1200" b="1" i="1" kern="1200" dirty="0" smtClean="0">
                <a:solidFill>
                  <a:schemeClr val="tx1"/>
                </a:solidFill>
                <a:effectLst/>
                <a:latin typeface="+mn-lt"/>
                <a:ea typeface="+mn-ea"/>
                <a:cs typeface="+mn-cs"/>
              </a:rPr>
              <a:t>Switching between ELIQUIS and anticoagulants other than warfarin</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Discontinue one being taken and begin the other at the next scheduled dose.”</a:t>
            </a: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27</a:t>
            </a:fld>
            <a:endParaRPr lang="en-US"/>
          </a:p>
        </p:txBody>
      </p:sp>
    </p:spTree>
    <p:extLst>
      <p:ext uri="{BB962C8B-B14F-4D97-AF65-F5344CB8AC3E}">
        <p14:creationId xmlns:p14="http://schemas.microsoft.com/office/powerpoint/2010/main" val="2849725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65 years old and greater – systemic exposure is increased by about 32%.  Do not have to dose reduce though unless they meet the above criteria (previous slide).</a:t>
            </a:r>
          </a:p>
          <a:p>
            <a:r>
              <a:rPr lang="en-US" dirty="0" smtClean="0"/>
              <a:t>3A4 substrate &amp; </a:t>
            </a:r>
            <a:r>
              <a:rPr lang="en-US" dirty="0" err="1" smtClean="0"/>
              <a:t>Pgp</a:t>
            </a:r>
            <a:r>
              <a:rPr lang="en-US" dirty="0" smtClean="0"/>
              <a:t>.  DDI: ketoconazole, ritonavir, carbamazepine, St. John’s </a:t>
            </a:r>
            <a:r>
              <a:rPr lang="en-US" dirty="0" err="1" smtClean="0"/>
              <a:t>wort</a:t>
            </a:r>
            <a:r>
              <a:rPr lang="en-US" dirty="0" smtClean="0"/>
              <a:t>,</a:t>
            </a:r>
            <a:r>
              <a:rPr lang="en-US" baseline="0" dirty="0" smtClean="0"/>
              <a:t> etc.</a:t>
            </a:r>
          </a:p>
          <a:p>
            <a:r>
              <a:rPr lang="en-US" b="1" baseline="0" dirty="0" smtClean="0"/>
              <a:t>Not recommended to be used with other NSAIDs or aspirin.</a:t>
            </a:r>
            <a:endParaRPr lang="en-US" b="1" dirty="0" smtClean="0"/>
          </a:p>
          <a:p>
            <a:r>
              <a:rPr lang="en-US" sz="1200" b="0" i="0" kern="1200" dirty="0" smtClean="0">
                <a:solidFill>
                  <a:schemeClr val="tx1"/>
                </a:solidFill>
                <a:effectLst/>
                <a:latin typeface="+mn-lt"/>
                <a:ea typeface="+mn-ea"/>
                <a:cs typeface="+mn-cs"/>
              </a:rPr>
              <a:t>From</a:t>
            </a:r>
            <a:r>
              <a:rPr lang="en-US" sz="1200" b="0" i="0" kern="1200" baseline="0" dirty="0" smtClean="0">
                <a:solidFill>
                  <a:schemeClr val="tx1"/>
                </a:solidFill>
                <a:effectLst/>
                <a:latin typeface="+mn-lt"/>
                <a:ea typeface="+mn-ea"/>
                <a:cs typeface="+mn-cs"/>
              </a:rPr>
              <a:t> Eliquis website: “</a:t>
            </a:r>
            <a:r>
              <a:rPr lang="en-US" sz="1200" b="1" i="1" kern="1200" dirty="0" smtClean="0">
                <a:solidFill>
                  <a:schemeClr val="tx1"/>
                </a:solidFill>
                <a:effectLst/>
                <a:latin typeface="+mn-lt"/>
                <a:ea typeface="+mn-ea"/>
                <a:cs typeface="+mn-cs"/>
              </a:rPr>
              <a:t>Switching from warfarin to ELIQUIS</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Warfarin should be discontinued and ELIQUIS started when the international normalized ratio (INR) is below 2.0.</a:t>
            </a:r>
          </a:p>
          <a:p>
            <a:r>
              <a:rPr lang="en-US" sz="1200" b="1" i="1" kern="1200" dirty="0" smtClean="0">
                <a:solidFill>
                  <a:schemeClr val="tx1"/>
                </a:solidFill>
                <a:effectLst/>
                <a:latin typeface="+mn-lt"/>
                <a:ea typeface="+mn-ea"/>
                <a:cs typeface="+mn-cs"/>
              </a:rPr>
              <a:t>Switching from ELIQUIS to warfarin</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ELIQUIS affects INR, so that INR measurements during </a:t>
            </a:r>
            <a:r>
              <a:rPr lang="en-US" sz="1200" b="0" i="0" kern="1200" dirty="0" err="1" smtClean="0">
                <a:solidFill>
                  <a:schemeClr val="tx1"/>
                </a:solidFill>
                <a:effectLst/>
                <a:latin typeface="+mn-lt"/>
                <a:ea typeface="+mn-ea"/>
                <a:cs typeface="+mn-cs"/>
              </a:rPr>
              <a:t>coadministration</a:t>
            </a:r>
            <a:r>
              <a:rPr lang="en-US" sz="1200" b="0" i="0" kern="1200" dirty="0" smtClean="0">
                <a:solidFill>
                  <a:schemeClr val="tx1"/>
                </a:solidFill>
                <a:effectLst/>
                <a:latin typeface="+mn-lt"/>
                <a:ea typeface="+mn-ea"/>
                <a:cs typeface="+mn-cs"/>
              </a:rPr>
              <a:t> with warfarin may not be useful for determining the appropriate dose of warfarin. If continuous anticoagulation is necessary, discontinue ELIQUIS and begin both a parenteral anticoagulant and warfarin at the time the next dose of ELIQUIS would have been taken, discontinuing the parenteral anticoagulant when INR reaches an acceptable range.</a:t>
            </a:r>
          </a:p>
          <a:p>
            <a:r>
              <a:rPr lang="en-US" sz="1200" b="1" i="1" kern="1200" dirty="0" smtClean="0">
                <a:solidFill>
                  <a:schemeClr val="tx1"/>
                </a:solidFill>
                <a:effectLst/>
                <a:latin typeface="+mn-lt"/>
                <a:ea typeface="+mn-ea"/>
                <a:cs typeface="+mn-cs"/>
              </a:rPr>
              <a:t>Switching between ELIQUIS and anticoagulants other than warfarin</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Discontinue one being taken and begin the other at the next scheduled dose.”</a:t>
            </a: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28</a:t>
            </a:fld>
            <a:endParaRPr lang="en-US"/>
          </a:p>
        </p:txBody>
      </p:sp>
    </p:spTree>
    <p:extLst>
      <p:ext uri="{BB962C8B-B14F-4D97-AF65-F5344CB8AC3E}">
        <p14:creationId xmlns:p14="http://schemas.microsoft.com/office/powerpoint/2010/main" val="284972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do not actually thin the blood or dissolve existing blood clots. </a:t>
            </a: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4</a:t>
            </a:fld>
            <a:endParaRPr lang="en-US"/>
          </a:p>
        </p:txBody>
      </p:sp>
    </p:spTree>
    <p:extLst>
      <p:ext uri="{BB962C8B-B14F-4D97-AF65-F5344CB8AC3E}">
        <p14:creationId xmlns:p14="http://schemas.microsoft.com/office/powerpoint/2010/main" val="284531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for patients with prosthetic</a:t>
            </a:r>
            <a:r>
              <a:rPr lang="en-US" baseline="0" dirty="0" smtClean="0"/>
              <a:t> heart valves.</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29</a:t>
            </a:fld>
            <a:endParaRPr lang="en-US"/>
          </a:p>
        </p:txBody>
      </p:sp>
    </p:spTree>
    <p:extLst>
      <p:ext uri="{BB962C8B-B14F-4D97-AF65-F5344CB8AC3E}">
        <p14:creationId xmlns:p14="http://schemas.microsoft.com/office/powerpoint/2010/main" val="1367361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u="sng" dirty="0" smtClean="0"/>
              <a:t>Dialysis</a:t>
            </a:r>
            <a:r>
              <a:rPr lang="en-US" dirty="0" smtClean="0"/>
              <a:t>???</a:t>
            </a:r>
          </a:p>
          <a:p>
            <a:pPr marL="171450" indent="-171450">
              <a:buFont typeface="Arial" pitchFamily="34" charset="0"/>
              <a:buChar char="•"/>
            </a:pPr>
            <a:r>
              <a:rPr lang="en-US" dirty="0" smtClean="0"/>
              <a:t>FDA released a safety communication in 11/2/2012 </a:t>
            </a:r>
            <a:r>
              <a:rPr lang="en-US" dirty="0" smtClean="0">
                <a:sym typeface="Wingdings" pitchFamily="2" charset="2"/>
              </a:rPr>
              <a:t> risk of serious bleeding associated with use of anticoagulants</a:t>
            </a:r>
            <a:r>
              <a:rPr lang="en-US" baseline="0" dirty="0" smtClean="0">
                <a:sym typeface="Wingdings" pitchFamily="2" charset="2"/>
              </a:rPr>
              <a:t> (</a:t>
            </a:r>
            <a:r>
              <a:rPr lang="en-US" baseline="0" dirty="0" err="1" smtClean="0">
                <a:sym typeface="Wingdings" pitchFamily="2" charset="2"/>
              </a:rPr>
              <a:t>Pradaxa</a:t>
            </a:r>
            <a:r>
              <a:rPr lang="en-US" baseline="0" dirty="0" smtClean="0">
                <a:sym typeface="Wingdings" pitchFamily="2" charset="2"/>
              </a:rPr>
              <a:t> and Coumadin). The recommendation on its use has not changed to date, but the FDA is investigating the bleed reports in further detail.</a:t>
            </a:r>
          </a:p>
          <a:p>
            <a:pPr marL="171450" indent="-171450">
              <a:buFont typeface="Arial" pitchFamily="34" charset="0"/>
              <a:buChar char="•"/>
            </a:pPr>
            <a:r>
              <a:rPr lang="en-US" dirty="0" smtClean="0"/>
              <a:t>In patients 80 YO or greater,</a:t>
            </a:r>
            <a:r>
              <a:rPr lang="en-US" baseline="0" dirty="0" smtClean="0"/>
              <a:t> numerous cases of hemorrhage including hemorrhagic stroke has been reported. Due to lack of available dosing recommendations – avoid using it in patients of this age.</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30</a:t>
            </a:fld>
            <a:endParaRPr lang="en-US"/>
          </a:p>
        </p:txBody>
      </p:sp>
    </p:spTree>
    <p:extLst>
      <p:ext uri="{BB962C8B-B14F-4D97-AF65-F5344CB8AC3E}">
        <p14:creationId xmlns:p14="http://schemas.microsoft.com/office/powerpoint/2010/main" val="284972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31</a:t>
            </a:fld>
            <a:endParaRPr lang="en-US"/>
          </a:p>
        </p:txBody>
      </p:sp>
    </p:spTree>
    <p:extLst>
      <p:ext uri="{BB962C8B-B14F-4D97-AF65-F5344CB8AC3E}">
        <p14:creationId xmlns:p14="http://schemas.microsoft.com/office/powerpoint/2010/main" val="2849725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From </a:t>
            </a:r>
            <a:r>
              <a:rPr lang="en-US" sz="1200" b="0" i="0" kern="1200" dirty="0" err="1" smtClean="0">
                <a:solidFill>
                  <a:schemeClr val="tx1"/>
                </a:solidFill>
                <a:effectLst/>
                <a:latin typeface="+mn-lt"/>
                <a:ea typeface="+mn-ea"/>
                <a:cs typeface="+mn-cs"/>
              </a:rPr>
              <a:t>UpToDate</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American Heart Association/American Stroke Association recommends rivaroxaban as a reasonable alternative to warfarin in patients who are at moderate-to-high risk of stroke (prior history of TIA, stroke, or systemic embolism or ≥2 additional risk factors for stroke.”</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32</a:t>
            </a:fld>
            <a:endParaRPr lang="en-US"/>
          </a:p>
        </p:txBody>
      </p:sp>
    </p:spTree>
    <p:extLst>
      <p:ext uri="{BB962C8B-B14F-4D97-AF65-F5344CB8AC3E}">
        <p14:creationId xmlns:p14="http://schemas.microsoft.com/office/powerpoint/2010/main" val="4200532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3A4 (major) and</a:t>
            </a:r>
            <a:r>
              <a:rPr lang="en-US" baseline="0" dirty="0" smtClean="0"/>
              <a:t> </a:t>
            </a:r>
            <a:r>
              <a:rPr lang="en-US" baseline="0" dirty="0" err="1" smtClean="0"/>
              <a:t>Pgp</a:t>
            </a:r>
            <a:r>
              <a:rPr lang="en-US" baseline="0" dirty="0" smtClean="0"/>
              <a:t> </a:t>
            </a:r>
            <a:r>
              <a:rPr lang="en-US" baseline="0" dirty="0" err="1" smtClean="0"/>
              <a:t>subtrate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33</a:t>
            </a:fld>
            <a:endParaRPr lang="en-US"/>
          </a:p>
        </p:txBody>
      </p:sp>
    </p:spTree>
    <p:extLst>
      <p:ext uri="{BB962C8B-B14F-4D97-AF65-F5344CB8AC3E}">
        <p14:creationId xmlns:p14="http://schemas.microsoft.com/office/powerpoint/2010/main" val="3168582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3A4 (major) and</a:t>
            </a:r>
            <a:r>
              <a:rPr lang="en-US" baseline="0" dirty="0" smtClean="0"/>
              <a:t> </a:t>
            </a:r>
            <a:r>
              <a:rPr lang="en-US" baseline="0" dirty="0" err="1" smtClean="0"/>
              <a:t>Pgp</a:t>
            </a:r>
            <a:r>
              <a:rPr lang="en-US" baseline="0" dirty="0" smtClean="0"/>
              <a:t> </a:t>
            </a:r>
            <a:r>
              <a:rPr lang="en-US" baseline="0" dirty="0" err="1" smtClean="0"/>
              <a:t>subtrate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34</a:t>
            </a:fld>
            <a:endParaRPr lang="en-US"/>
          </a:p>
        </p:txBody>
      </p:sp>
    </p:spTree>
    <p:extLst>
      <p:ext uri="{BB962C8B-B14F-4D97-AF65-F5344CB8AC3E}">
        <p14:creationId xmlns:p14="http://schemas.microsoft.com/office/powerpoint/2010/main" val="3168582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070605"/>
                </a:solidFill>
              </a:rPr>
              <a:t>“Bridge therapy”: usually used for 5-7 days until patient is adequately anticoagulated with Coumadin.  When you are BRIDGING a patient they are considered “high risk” - thus you use treatment doses.</a:t>
            </a: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35</a:t>
            </a:fld>
            <a:endParaRPr lang="en-US"/>
          </a:p>
        </p:txBody>
      </p:sp>
    </p:spTree>
    <p:extLst>
      <p:ext uri="{BB962C8B-B14F-4D97-AF65-F5344CB8AC3E}">
        <p14:creationId xmlns:p14="http://schemas.microsoft.com/office/powerpoint/2010/main" val="553304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070605"/>
                </a:solidFill>
              </a:rPr>
              <a:t>“Bridge therapy”: usually used for 5-7 days until patient is adequately anticoagulated with Coumadin.  When you are BRIDGING a patient they are considered “high risk” - thus you use treatment doses.</a:t>
            </a: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36</a:t>
            </a:fld>
            <a:endParaRPr lang="en-US"/>
          </a:p>
        </p:txBody>
      </p:sp>
    </p:spTree>
    <p:extLst>
      <p:ext uri="{BB962C8B-B14F-4D97-AF65-F5344CB8AC3E}">
        <p14:creationId xmlns:p14="http://schemas.microsoft.com/office/powerpoint/2010/main" val="553304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Per </a:t>
            </a:r>
            <a:r>
              <a:rPr lang="en-US" dirty="0" smtClean="0"/>
              <a:t>package insert: </a:t>
            </a:r>
            <a:r>
              <a:rPr lang="en-US" sz="2200" dirty="0" smtClean="0">
                <a:solidFill>
                  <a:srgbClr val="070605"/>
                </a:solidFill>
              </a:rPr>
              <a:t>Patient should be sitting down or lying down for injection;</a:t>
            </a:r>
            <a:r>
              <a:rPr lang="en-US" sz="2200" baseline="0" dirty="0" smtClean="0">
                <a:solidFill>
                  <a:srgbClr val="070605"/>
                </a:solidFill>
              </a:rPr>
              <a:t> </a:t>
            </a:r>
            <a:r>
              <a:rPr lang="en-US" sz="2200" dirty="0" smtClean="0">
                <a:solidFill>
                  <a:srgbClr val="070605"/>
                </a:solidFill>
              </a:rPr>
              <a:t>Rotate injection sites with each dose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200" dirty="0" smtClean="0">
              <a:solidFill>
                <a:srgbClr val="070605"/>
              </a:solidFill>
            </a:endParaRP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37</a:t>
            </a:fld>
            <a:endParaRPr lang="en-US"/>
          </a:p>
        </p:txBody>
      </p:sp>
    </p:spTree>
    <p:extLst>
      <p:ext uri="{BB962C8B-B14F-4D97-AF65-F5344CB8AC3E}">
        <p14:creationId xmlns:p14="http://schemas.microsoft.com/office/powerpoint/2010/main" val="789582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point: In general – no monitoring required!</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38</a:t>
            </a:fld>
            <a:endParaRPr lang="en-US"/>
          </a:p>
        </p:txBody>
      </p:sp>
    </p:spTree>
    <p:extLst>
      <p:ext uri="{BB962C8B-B14F-4D97-AF65-F5344CB8AC3E}">
        <p14:creationId xmlns:p14="http://schemas.microsoft.com/office/powerpoint/2010/main" val="299264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5</a:t>
            </a:fld>
            <a:endParaRPr lang="en-US"/>
          </a:p>
        </p:txBody>
      </p:sp>
    </p:spTree>
    <p:extLst>
      <p:ext uri="{BB962C8B-B14F-4D97-AF65-F5344CB8AC3E}">
        <p14:creationId xmlns:p14="http://schemas.microsoft.com/office/powerpoint/2010/main" val="2845316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70605"/>
                </a:solidFill>
              </a:rPr>
              <a:t>Start warfarin on 1</a:t>
            </a:r>
            <a:r>
              <a:rPr lang="en-US" sz="2400" baseline="30000" dirty="0" smtClean="0">
                <a:solidFill>
                  <a:srgbClr val="070605"/>
                </a:solidFill>
              </a:rPr>
              <a:t>st</a:t>
            </a:r>
            <a:r>
              <a:rPr lang="en-US" sz="2400" dirty="0" smtClean="0">
                <a:solidFill>
                  <a:srgbClr val="070605"/>
                </a:solidFill>
              </a:rPr>
              <a:t> or 2</a:t>
            </a:r>
            <a:r>
              <a:rPr lang="en-US" sz="2400" baseline="30000" dirty="0" smtClean="0">
                <a:solidFill>
                  <a:srgbClr val="070605"/>
                </a:solidFill>
              </a:rPr>
              <a:t>nd</a:t>
            </a:r>
            <a:r>
              <a:rPr lang="en-US" sz="2400" dirty="0" smtClean="0">
                <a:solidFill>
                  <a:srgbClr val="070605"/>
                </a:solidFill>
              </a:rPr>
              <a:t> day of treatment and continue </a:t>
            </a:r>
            <a:r>
              <a:rPr lang="en-US" sz="2400" dirty="0" err="1" smtClean="0">
                <a:solidFill>
                  <a:srgbClr val="070605"/>
                </a:solidFill>
              </a:rPr>
              <a:t>Arixtra</a:t>
            </a:r>
            <a:r>
              <a:rPr lang="en-US" sz="2400" dirty="0" smtClean="0">
                <a:solidFill>
                  <a:srgbClr val="070605"/>
                </a:solidFill>
              </a:rPr>
              <a:t> until INR is at least 2.0 x 24 hours </a:t>
            </a: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39</a:t>
            </a:fld>
            <a:endParaRPr lang="en-US"/>
          </a:p>
        </p:txBody>
      </p:sp>
    </p:spTree>
    <p:extLst>
      <p:ext uri="{BB962C8B-B14F-4D97-AF65-F5344CB8AC3E}">
        <p14:creationId xmlns:p14="http://schemas.microsoft.com/office/powerpoint/2010/main" val="2957162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prevention, it is not recommended to be used in patients weighing &lt;110 </a:t>
            </a:r>
            <a:r>
              <a:rPr lang="en-US" dirty="0" err="1" smtClean="0"/>
              <a:t>lbs</a:t>
            </a:r>
            <a:r>
              <a:rPr lang="en-US" dirty="0" smtClean="0"/>
              <a:t>, but for treatment it is recommended</a:t>
            </a:r>
            <a:r>
              <a:rPr lang="en-US" baseline="0" dirty="0" smtClean="0"/>
              <a:t> to be used with caution (thus best to pick an alternate agent for both scenarios if patient weighs &lt;110 </a:t>
            </a:r>
            <a:r>
              <a:rPr lang="en-US" baseline="0" dirty="0" err="1" smtClean="0"/>
              <a:t>lbs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41</a:t>
            </a:fld>
            <a:endParaRPr lang="en-US"/>
          </a:p>
        </p:txBody>
      </p:sp>
    </p:spTree>
    <p:extLst>
      <p:ext uri="{BB962C8B-B14F-4D97-AF65-F5344CB8AC3E}">
        <p14:creationId xmlns:p14="http://schemas.microsoft.com/office/powerpoint/2010/main" val="53681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dirty="0" smtClean="0"/>
              <a:t>: aspirin is available in all different types of formulations including caplets, rectal suppository,</a:t>
            </a:r>
            <a:r>
              <a:rPr lang="en-US" baseline="0" dirty="0" smtClean="0"/>
              <a:t> tablet, chewable tablets, buffered tablets, enteric coated tablets. </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43</a:t>
            </a:fld>
            <a:endParaRPr lang="en-US"/>
          </a:p>
        </p:txBody>
      </p:sp>
    </p:spTree>
    <p:extLst>
      <p:ext uri="{BB962C8B-B14F-4D97-AF65-F5344CB8AC3E}">
        <p14:creationId xmlns:p14="http://schemas.microsoft.com/office/powerpoint/2010/main" val="4245838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Beers: do not use doses &gt;325mg. Primary prevention with ASA in patients 80 years</a:t>
            </a:r>
            <a:r>
              <a:rPr lang="en-US" baseline="0" dirty="0" smtClean="0"/>
              <a:t> or older is debatable – benefit vs. risk considerations.</a:t>
            </a:r>
            <a:endParaRPr lang="en-US" dirty="0" smtClean="0"/>
          </a:p>
          <a:p>
            <a:pPr marL="171450" indent="-171450">
              <a:buFont typeface="Arial" pitchFamily="34" charset="0"/>
              <a:buChar char="•"/>
            </a:pPr>
            <a:r>
              <a:rPr lang="en-US" dirty="0" smtClean="0"/>
              <a:t>Note: a nonselective</a:t>
            </a:r>
            <a:r>
              <a:rPr lang="en-US" baseline="0" dirty="0" smtClean="0"/>
              <a:t> NSAID can decrease the cardioprotective effect of aspirin.</a:t>
            </a:r>
          </a:p>
          <a:p>
            <a:pPr marL="171450" indent="-171450">
              <a:buFont typeface="Arial" pitchFamily="34" charset="0"/>
              <a:buChar char="•"/>
            </a:pPr>
            <a:r>
              <a:rPr lang="en-US" baseline="0" dirty="0" smtClean="0"/>
              <a:t>Gastroprotective agent: PPI or misoprostol. </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dirty="0" smtClean="0">
                <a:solidFill>
                  <a:srgbClr val="070605"/>
                </a:solidFill>
              </a:rPr>
              <a:t>DO NOT USE in children or teenagers – typically anyone under 18 YO presenting with chickenpox or flu symptoms as this could </a:t>
            </a:r>
            <a:r>
              <a:rPr lang="en-US" sz="2200" dirty="0" err="1" smtClean="0">
                <a:solidFill>
                  <a:srgbClr val="070605"/>
                </a:solidFill>
              </a:rPr>
              <a:t>precipiate</a:t>
            </a:r>
            <a:r>
              <a:rPr lang="en-US" sz="2200" dirty="0" smtClean="0">
                <a:solidFill>
                  <a:srgbClr val="070605"/>
                </a:solidFill>
              </a:rPr>
              <a:t> Reye</a:t>
            </a:r>
            <a:r>
              <a:rPr lang="en-US" sz="2200" baseline="0" dirty="0" smtClean="0">
                <a:solidFill>
                  <a:srgbClr val="070605"/>
                </a:solidFill>
              </a:rPr>
              <a:t> Syndrome.</a:t>
            </a:r>
            <a:endParaRPr lang="en-US" sz="2200" dirty="0" smtClean="0">
              <a:solidFill>
                <a:srgbClr val="070605"/>
              </a:solidFill>
            </a:endParaRP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44</a:t>
            </a:fld>
            <a:endParaRPr lang="en-US"/>
          </a:p>
        </p:txBody>
      </p:sp>
    </p:spTree>
    <p:extLst>
      <p:ext uri="{BB962C8B-B14F-4D97-AF65-F5344CB8AC3E}">
        <p14:creationId xmlns:p14="http://schemas.microsoft.com/office/powerpoint/2010/main" val="497106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note, in patients with unstable angina</a:t>
            </a:r>
            <a:r>
              <a:rPr lang="en-US" baseline="0" dirty="0" smtClean="0"/>
              <a:t> or NSTEMI – the dose is 300mg x 1 then 75 mg once a day for 12 months and the CHEST guidelines recommend combination of aspirin dose 81 mg as well.  For STEMI – also do combination</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45</a:t>
            </a:fld>
            <a:endParaRPr lang="en-US"/>
          </a:p>
        </p:txBody>
      </p:sp>
    </p:spTree>
    <p:extLst>
      <p:ext uri="{BB962C8B-B14F-4D97-AF65-F5344CB8AC3E}">
        <p14:creationId xmlns:p14="http://schemas.microsoft.com/office/powerpoint/2010/main" val="2756467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DDI with proton pump inhibitors (per </a:t>
            </a:r>
            <a:r>
              <a:rPr lang="en-US" sz="1200" b="0" i="0" kern="1200" dirty="0" err="1" smtClean="0">
                <a:solidFill>
                  <a:schemeClr val="tx1"/>
                </a:solidFill>
                <a:effectLst/>
                <a:latin typeface="+mn-lt"/>
                <a:ea typeface="+mn-ea"/>
                <a:cs typeface="+mn-cs"/>
              </a:rPr>
              <a:t>Up</a:t>
            </a:r>
            <a:r>
              <a:rPr lang="en-US" sz="1200" b="0" i="0" kern="1200" baseline="0" dirty="0" err="1" smtClean="0">
                <a:solidFill>
                  <a:schemeClr val="tx1"/>
                </a:solidFill>
                <a:effectLst/>
                <a:latin typeface="+mn-lt"/>
                <a:ea typeface="+mn-ea"/>
                <a:cs typeface="+mn-cs"/>
              </a:rPr>
              <a:t>ToDate</a:t>
            </a:r>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May decrease serum concentrations of the active metabolite(s) of Clopidogrel. Management: Due to the possible risk for impaired clopidogrel effectiveness, clinicians should carefully consider the need for proton pump inhibitor therapy in patients receiving clopidogrel. Other acid-lowering therapies do not appear to share this interaction</a:t>
            </a:r>
            <a:r>
              <a:rPr lang="en-US" sz="1200" b="0" i="0" kern="1200" baseline="0" dirty="0" smtClean="0">
                <a:solidFill>
                  <a:schemeClr val="tx1"/>
                </a:solidFill>
                <a:effectLst/>
                <a:latin typeface="+mn-lt"/>
                <a:ea typeface="+mn-ea"/>
                <a:cs typeface="+mn-cs"/>
              </a:rPr>
              <a:t> (such as H</a:t>
            </a:r>
            <a:r>
              <a:rPr lang="en-US" sz="1200" b="0" i="0" kern="1200" baseline="-25000" dirty="0" smtClean="0">
                <a:solidFill>
                  <a:schemeClr val="tx1"/>
                </a:solidFill>
                <a:effectLst/>
                <a:latin typeface="+mn-lt"/>
                <a:ea typeface="+mn-ea"/>
                <a:cs typeface="+mn-cs"/>
              </a:rPr>
              <a:t>2</a:t>
            </a:r>
            <a:r>
              <a:rPr lang="en-US" sz="1200" b="0" i="0" kern="1200" baseline="0" dirty="0" smtClean="0">
                <a:solidFill>
                  <a:schemeClr val="tx1"/>
                </a:solidFill>
                <a:effectLst/>
                <a:latin typeface="+mn-lt"/>
                <a:ea typeface="+mn-ea"/>
                <a:cs typeface="+mn-cs"/>
              </a:rPr>
              <a:t> antagonists like Zantac).</a:t>
            </a:r>
          </a:p>
          <a:p>
            <a:endParaRPr lang="en-US" sz="1200" b="0" i="0" kern="1200" dirty="0" smtClean="0">
              <a:solidFill>
                <a:schemeClr val="tx1"/>
              </a:solidFill>
              <a:effectLst/>
              <a:latin typeface="+mn-lt"/>
              <a:ea typeface="+mn-ea"/>
              <a:cs typeface="+mn-cs"/>
            </a:endParaRPr>
          </a:p>
          <a:p>
            <a:r>
              <a:rPr lang="en-US" b="1" dirty="0" smtClean="0">
                <a:solidFill>
                  <a:srgbClr val="070605"/>
                </a:solidFill>
              </a:rPr>
              <a:t>Combination use of Plavix and aspirin:</a:t>
            </a:r>
            <a:r>
              <a:rPr lang="en-US" b="1" baseline="0" dirty="0" smtClean="0">
                <a:solidFill>
                  <a:srgbClr val="070605"/>
                </a:solidFill>
              </a:rPr>
              <a:t> </a:t>
            </a:r>
            <a:r>
              <a:rPr lang="en-US" b="0" baseline="0" dirty="0" smtClean="0">
                <a:solidFill>
                  <a:srgbClr val="070605"/>
                </a:solidFill>
              </a:rPr>
              <a:t>C</a:t>
            </a:r>
            <a:r>
              <a:rPr lang="en-US" sz="2200" dirty="0" smtClean="0">
                <a:solidFill>
                  <a:srgbClr val="070605"/>
                </a:solidFill>
              </a:rPr>
              <a:t>ombination use may be warranted in certain situations:</a:t>
            </a:r>
          </a:p>
          <a:p>
            <a:pPr lvl="2"/>
            <a:r>
              <a:rPr lang="en-US" sz="2200" dirty="0" smtClean="0">
                <a:solidFill>
                  <a:srgbClr val="070605"/>
                </a:solidFill>
              </a:rPr>
              <a:t>Unstable angina</a:t>
            </a:r>
          </a:p>
          <a:p>
            <a:pPr lvl="2"/>
            <a:r>
              <a:rPr lang="en-US" sz="2200" dirty="0" smtClean="0">
                <a:solidFill>
                  <a:srgbClr val="070605"/>
                </a:solidFill>
              </a:rPr>
              <a:t>Heart attack</a:t>
            </a:r>
          </a:p>
          <a:p>
            <a:pPr lvl="2"/>
            <a:r>
              <a:rPr lang="en-US" sz="2200" dirty="0" smtClean="0">
                <a:solidFill>
                  <a:srgbClr val="070605"/>
                </a:solidFill>
              </a:rPr>
              <a:t>Percutaneous coronary intervention for acute coronary syndrome</a:t>
            </a:r>
          </a:p>
          <a:p>
            <a:endParaRPr lang="en-US" dirty="0" smtClean="0"/>
          </a:p>
        </p:txBody>
      </p:sp>
      <p:sp>
        <p:nvSpPr>
          <p:cNvPr id="4" name="Slide Number Placeholder 3"/>
          <p:cNvSpPr>
            <a:spLocks noGrp="1"/>
          </p:cNvSpPr>
          <p:nvPr>
            <p:ph type="sldNum" sz="quarter" idx="10"/>
          </p:nvPr>
        </p:nvSpPr>
        <p:spPr/>
        <p:txBody>
          <a:bodyPr/>
          <a:lstStyle/>
          <a:p>
            <a:fld id="{430779B7-60DA-405A-BCA7-0761F4EF20B9}" type="slidenum">
              <a:rPr lang="en-US" smtClean="0"/>
              <a:t>46</a:t>
            </a:fld>
            <a:endParaRPr lang="en-US"/>
          </a:p>
        </p:txBody>
      </p:sp>
    </p:spTree>
    <p:extLst>
      <p:ext uri="{BB962C8B-B14F-4D97-AF65-F5344CB8AC3E}">
        <p14:creationId xmlns:p14="http://schemas.microsoft.com/office/powerpoint/2010/main" val="2272722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 – such</a:t>
            </a:r>
            <a:r>
              <a:rPr lang="en-US" baseline="0" dirty="0" smtClean="0"/>
              <a:t> as stent placement (drug eluting stent or bare metal stent).</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49</a:t>
            </a:fld>
            <a:endParaRPr lang="en-US"/>
          </a:p>
        </p:txBody>
      </p:sp>
    </p:spTree>
    <p:extLst>
      <p:ext uri="{BB962C8B-B14F-4D97-AF65-F5344CB8AC3E}">
        <p14:creationId xmlns:p14="http://schemas.microsoft.com/office/powerpoint/2010/main" val="2161265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BBW: Use</a:t>
            </a:r>
            <a:r>
              <a:rPr lang="en-US" baseline="0" dirty="0" smtClean="0"/>
              <a:t> may be considered in patients 75 years and up in high-risk situations (patients with DM or history of MI). Contraindicated in patients with active bleeding or history of TIA or stroke. </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50</a:t>
            </a:fld>
            <a:endParaRPr lang="en-US"/>
          </a:p>
        </p:txBody>
      </p:sp>
    </p:spTree>
    <p:extLst>
      <p:ext uri="{BB962C8B-B14F-4D97-AF65-F5344CB8AC3E}">
        <p14:creationId xmlns:p14="http://schemas.microsoft.com/office/powerpoint/2010/main" val="355293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duration = 12 months after event</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51</a:t>
            </a:fld>
            <a:endParaRPr lang="en-US"/>
          </a:p>
        </p:txBody>
      </p:sp>
    </p:spTree>
    <p:extLst>
      <p:ext uri="{BB962C8B-B14F-4D97-AF65-F5344CB8AC3E}">
        <p14:creationId xmlns:p14="http://schemas.microsoft.com/office/powerpoint/2010/main" val="3516855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not start this medication in patients likely to undergo CABG</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52</a:t>
            </a:fld>
            <a:endParaRPr lang="en-US"/>
          </a:p>
        </p:txBody>
      </p:sp>
    </p:spTree>
    <p:extLst>
      <p:ext uri="{BB962C8B-B14F-4D97-AF65-F5344CB8AC3E}">
        <p14:creationId xmlns:p14="http://schemas.microsoft.com/office/powerpoint/2010/main" val="192584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FF0000"/>
                </a:solidFill>
              </a:rPr>
              <a:t>This is IN GENERAL</a:t>
            </a:r>
            <a:r>
              <a:rPr lang="en-US" sz="2400" baseline="0" dirty="0" smtClean="0">
                <a:solidFill>
                  <a:srgbClr val="FF0000"/>
                </a:solidFill>
              </a:rPr>
              <a:t>.</a:t>
            </a:r>
          </a:p>
          <a:p>
            <a:r>
              <a:rPr lang="en-US" sz="2400" dirty="0" smtClean="0">
                <a:solidFill>
                  <a:srgbClr val="FF0000"/>
                </a:solidFill>
              </a:rPr>
              <a:t>Risk factors for bleeding (per aspirin on </a:t>
            </a:r>
            <a:r>
              <a:rPr lang="en-US" sz="2400" dirty="0" err="1" smtClean="0">
                <a:solidFill>
                  <a:srgbClr val="FF0000"/>
                </a:solidFill>
              </a:rPr>
              <a:t>uptodate</a:t>
            </a:r>
            <a:r>
              <a:rPr lang="en-US" sz="2400" dirty="0" smtClean="0">
                <a:solidFill>
                  <a:srgbClr val="FF0000"/>
                </a:solidFill>
              </a:rPr>
              <a:t>):</a:t>
            </a:r>
            <a:r>
              <a:rPr lang="en-US" sz="2400" baseline="0" dirty="0" smtClean="0">
                <a:solidFill>
                  <a:srgbClr val="FF0000"/>
                </a:solidFill>
              </a:rPr>
              <a:t> </a:t>
            </a:r>
            <a:r>
              <a:rPr lang="en-US" dirty="0" smtClean="0">
                <a:solidFill>
                  <a:srgbClr val="FF0000"/>
                </a:solidFill>
              </a:rPr>
              <a:t>&gt;75 </a:t>
            </a:r>
            <a:r>
              <a:rPr lang="en-US" dirty="0" err="1" smtClean="0">
                <a:solidFill>
                  <a:srgbClr val="FF0000"/>
                </a:solidFill>
              </a:rPr>
              <a:t>yo</a:t>
            </a:r>
            <a:r>
              <a:rPr lang="en-US" dirty="0" smtClean="0">
                <a:solidFill>
                  <a:srgbClr val="FF0000"/>
                </a:solidFill>
              </a:rPr>
              <a:t>, concomitant oral/parenteral corticosteroids, anticoagulants, antiplatelet agents</a:t>
            </a:r>
          </a:p>
          <a:p>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6</a:t>
            </a:fld>
            <a:endParaRPr lang="en-US"/>
          </a:p>
        </p:txBody>
      </p:sp>
    </p:spTree>
    <p:extLst>
      <p:ext uri="{BB962C8B-B14F-4D97-AF65-F5344CB8AC3E}">
        <p14:creationId xmlns:p14="http://schemas.microsoft.com/office/powerpoint/2010/main" val="361995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ACS= imbalance of myocardial oxygen</a:t>
            </a:r>
            <a:r>
              <a:rPr lang="en-US" baseline="0" dirty="0" smtClean="0"/>
              <a:t> demand and supply. In contrast to stable angina, an ACS results mainly from decreased blood flow to the heart secondary to an occlusive or partially occlusive coronary artery thrombosis.  ACS is classified by electrocardiograph (ECG) into STEMI (STE ACS), or NSTE (NSTEMI or unstable angina).   NSTEMI is not the same as unstable angina b/c in the case of a NSTEMI, biomarkers like troponin I or T and creatine kinase myocardial band (CK MB) are release into the bloodstream from the necrotic </a:t>
            </a:r>
            <a:r>
              <a:rPr lang="en-US" baseline="0" dirty="0" err="1" smtClean="0"/>
              <a:t>myocytes</a:t>
            </a:r>
            <a:r>
              <a:rPr lang="en-US" baseline="0" dirty="0" smtClean="0"/>
              <a:t>.</a:t>
            </a:r>
          </a:p>
          <a:p>
            <a:r>
              <a:rPr lang="en-US" baseline="0" dirty="0" smtClean="0"/>
              <a:t>*Ischemic stroke only – never hemorrhagic stroke because that is due to a blood vessel rupture and by giving them an agent that increases bleeding you would do even more serious damage/likely be fatal.</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7</a:t>
            </a:fld>
            <a:endParaRPr lang="en-US"/>
          </a:p>
        </p:txBody>
      </p:sp>
    </p:spTree>
    <p:extLst>
      <p:ext uri="{BB962C8B-B14F-4D97-AF65-F5344CB8AC3E}">
        <p14:creationId xmlns:p14="http://schemas.microsoft.com/office/powerpoint/2010/main" val="73289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Atherosclerosis</a:t>
            </a:r>
            <a:r>
              <a:rPr lang="en-US" baseline="0" dirty="0" smtClean="0"/>
              <a:t> is NOT THE MAIN or ONLY cause that can lead to ACS but it is one of the most common causes of ACS.</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8</a:t>
            </a:fld>
            <a:endParaRPr lang="en-US"/>
          </a:p>
        </p:txBody>
      </p:sp>
    </p:spTree>
    <p:extLst>
      <p:ext uri="{BB962C8B-B14F-4D97-AF65-F5344CB8AC3E}">
        <p14:creationId xmlns:p14="http://schemas.microsoft.com/office/powerpoint/2010/main" val="119242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http://watchlearnlive.heart.org/CVML_Player.php?moduleSelect=athero</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9</a:t>
            </a:fld>
            <a:endParaRPr lang="en-US"/>
          </a:p>
        </p:txBody>
      </p:sp>
    </p:spTree>
    <p:extLst>
      <p:ext uri="{BB962C8B-B14F-4D97-AF65-F5344CB8AC3E}">
        <p14:creationId xmlns:p14="http://schemas.microsoft.com/office/powerpoint/2010/main" val="267259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Irregularly</a:t>
            </a:r>
            <a:r>
              <a:rPr lang="en-US" baseline="0" dirty="0" smtClean="0"/>
              <a:t> irregular heart beats – too fast or slow with irregular rhythms. </a:t>
            </a:r>
            <a:endParaRPr lang="en-US" dirty="0"/>
          </a:p>
        </p:txBody>
      </p:sp>
      <p:sp>
        <p:nvSpPr>
          <p:cNvPr id="4" name="Slide Number Placeholder 3"/>
          <p:cNvSpPr>
            <a:spLocks noGrp="1"/>
          </p:cNvSpPr>
          <p:nvPr>
            <p:ph type="sldNum" sz="quarter" idx="10"/>
          </p:nvPr>
        </p:nvSpPr>
        <p:spPr/>
        <p:txBody>
          <a:bodyPr/>
          <a:lstStyle/>
          <a:p>
            <a:fld id="{430779B7-60DA-405A-BCA7-0761F4EF20B9}" type="slidenum">
              <a:rPr lang="en-US" smtClean="0"/>
              <a:t>14</a:t>
            </a:fld>
            <a:endParaRPr lang="en-US"/>
          </a:p>
        </p:txBody>
      </p:sp>
    </p:spTree>
    <p:extLst>
      <p:ext uri="{BB962C8B-B14F-4D97-AF65-F5344CB8AC3E}">
        <p14:creationId xmlns:p14="http://schemas.microsoft.com/office/powerpoint/2010/main" val="64515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CHADS-2</a:t>
            </a:r>
            <a:r>
              <a:rPr lang="en-US" dirty="0" smtClean="0"/>
              <a:t> (CHF, HTN, 75 YO and up, DM, Stroke/TIA)</a:t>
            </a:r>
          </a:p>
          <a:p>
            <a:r>
              <a:rPr lang="en-US" dirty="0" smtClean="0"/>
              <a:t>Score</a:t>
            </a:r>
            <a:r>
              <a:rPr lang="en-US" baseline="0" dirty="0" smtClean="0"/>
              <a:t> of 0= none or aspirin (low risk)</a:t>
            </a:r>
          </a:p>
          <a:p>
            <a:r>
              <a:rPr lang="en-US" baseline="0" dirty="0" smtClean="0"/>
              <a:t>Score of 1= aspirin or warfarin (moderate risk)</a:t>
            </a:r>
          </a:p>
          <a:p>
            <a:r>
              <a:rPr lang="en-US" baseline="0" dirty="0" smtClean="0"/>
              <a:t>Score of 2+ = warfarin (mod-high risk)</a:t>
            </a:r>
          </a:p>
          <a:p>
            <a:r>
              <a:rPr lang="en-US" b="1" baseline="0" dirty="0" smtClean="0"/>
              <a:t>CHA</a:t>
            </a:r>
            <a:r>
              <a:rPr lang="en-US" b="1" baseline="-25000" dirty="0" smtClean="0"/>
              <a:t>2</a:t>
            </a:r>
            <a:r>
              <a:rPr lang="en-US" b="1" baseline="0" dirty="0" smtClean="0"/>
              <a:t>DS</a:t>
            </a:r>
            <a:r>
              <a:rPr lang="en-US" b="1" baseline="-25000" dirty="0" smtClean="0"/>
              <a:t>2</a:t>
            </a:r>
            <a:r>
              <a:rPr lang="en-US" b="1" baseline="0" dirty="0" smtClean="0"/>
              <a:t>-VASc  </a:t>
            </a:r>
            <a:r>
              <a:rPr lang="en-US" b="0" baseline="0" dirty="0" smtClean="0"/>
              <a:t>(CHF, HTN, Age 75 +, DM, Stroke/TIA, Vascular disease like MI/PAD, Age 65-74, female)</a:t>
            </a:r>
            <a:endParaRPr lang="en-US" b="1" dirty="0"/>
          </a:p>
        </p:txBody>
      </p:sp>
      <p:sp>
        <p:nvSpPr>
          <p:cNvPr id="4" name="Slide Number Placeholder 3"/>
          <p:cNvSpPr>
            <a:spLocks noGrp="1"/>
          </p:cNvSpPr>
          <p:nvPr>
            <p:ph type="sldNum" sz="quarter" idx="10"/>
          </p:nvPr>
        </p:nvSpPr>
        <p:spPr/>
        <p:txBody>
          <a:bodyPr/>
          <a:lstStyle/>
          <a:p>
            <a:fld id="{430779B7-60DA-405A-BCA7-0761F4EF20B9}" type="slidenum">
              <a:rPr lang="en-US" smtClean="0"/>
              <a:t>15</a:t>
            </a:fld>
            <a:endParaRPr lang="en-US"/>
          </a:p>
        </p:txBody>
      </p:sp>
    </p:spTree>
    <p:extLst>
      <p:ext uri="{BB962C8B-B14F-4D97-AF65-F5344CB8AC3E}">
        <p14:creationId xmlns:p14="http://schemas.microsoft.com/office/powerpoint/2010/main" val="53298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952C72-087E-4BAE-A2CF-E0373B5F3524}" type="datetimeFigureOut">
              <a:rPr lang="en-US" smtClean="0"/>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AFBDE-102E-492F-B60A-D245F361A9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52C72-087E-4BAE-A2CF-E0373B5F3524}" type="datetimeFigureOut">
              <a:rPr lang="en-US" smtClean="0"/>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AFBDE-102E-492F-B60A-D245F361A9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52C72-087E-4BAE-A2CF-E0373B5F3524}" type="datetimeFigureOut">
              <a:rPr lang="en-US" smtClean="0"/>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AFBDE-102E-492F-B60A-D245F361A9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52C72-087E-4BAE-A2CF-E0373B5F3524}" type="datetimeFigureOut">
              <a:rPr lang="en-US" smtClean="0"/>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AFBDE-102E-492F-B60A-D245F361A9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52C72-087E-4BAE-A2CF-E0373B5F3524}" type="datetimeFigureOut">
              <a:rPr lang="en-US" smtClean="0"/>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AFBDE-102E-492F-B60A-D245F361A9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52C72-087E-4BAE-A2CF-E0373B5F3524}" type="datetimeFigureOut">
              <a:rPr lang="en-US" smtClean="0"/>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AFBDE-102E-492F-B60A-D245F361A9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52C72-087E-4BAE-A2CF-E0373B5F3524}" type="datetimeFigureOut">
              <a:rPr lang="en-US" smtClean="0"/>
              <a:t>3/29/2013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AFBDE-102E-492F-B60A-D245F361A9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52C72-087E-4BAE-A2CF-E0373B5F3524}" type="datetimeFigureOut">
              <a:rPr lang="en-US" smtClean="0"/>
              <a:t>3/29/2013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AFBDE-102E-492F-B60A-D245F361A9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52C72-087E-4BAE-A2CF-E0373B5F3524}" type="datetimeFigureOut">
              <a:rPr lang="en-US" smtClean="0"/>
              <a:t>3/29/2013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AFBDE-102E-492F-B60A-D245F361A9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52C72-087E-4BAE-A2CF-E0373B5F3524}" type="datetimeFigureOut">
              <a:rPr lang="en-US" smtClean="0"/>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AFBDE-102E-492F-B60A-D245F361A91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F952C72-087E-4BAE-A2CF-E0373B5F3524}" type="datetimeFigureOut">
              <a:rPr lang="en-US" smtClean="0"/>
              <a:t>3/29/2013</a:t>
            </a:fld>
            <a:endParaRPr lang="en-US"/>
          </a:p>
        </p:txBody>
      </p:sp>
      <p:sp>
        <p:nvSpPr>
          <p:cNvPr id="9" name="Slide Number Placeholder 8"/>
          <p:cNvSpPr>
            <a:spLocks noGrp="1"/>
          </p:cNvSpPr>
          <p:nvPr>
            <p:ph type="sldNum" sz="quarter" idx="11"/>
          </p:nvPr>
        </p:nvSpPr>
        <p:spPr/>
        <p:txBody>
          <a:bodyPr/>
          <a:lstStyle/>
          <a:p>
            <a:fld id="{409AFBDE-102E-492F-B60A-D245F361A91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09AFBDE-102E-492F-B60A-D245F361A91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F952C72-087E-4BAE-A2CF-E0373B5F3524}" type="datetimeFigureOut">
              <a:rPr lang="en-US" smtClean="0"/>
              <a:t>3/29/2013</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743200"/>
            <a:ext cx="7772400" cy="1295400"/>
          </a:xfrm>
        </p:spPr>
        <p:txBody>
          <a:bodyPr/>
          <a:lstStyle/>
          <a:p>
            <a:pPr algn="ctr"/>
            <a:r>
              <a:rPr lang="en-US" sz="5400" dirty="0" smtClean="0">
                <a:solidFill>
                  <a:srgbClr val="070605"/>
                </a:solidFill>
              </a:rPr>
              <a:t>The Art of Anticoagulation: Balancing the </a:t>
            </a:r>
            <a:br>
              <a:rPr lang="en-US" sz="5400" dirty="0" smtClean="0">
                <a:solidFill>
                  <a:srgbClr val="070605"/>
                </a:solidFill>
              </a:rPr>
            </a:br>
            <a:r>
              <a:rPr lang="en-US" sz="5400" dirty="0" smtClean="0">
                <a:solidFill>
                  <a:srgbClr val="070605"/>
                </a:solidFill>
              </a:rPr>
              <a:t>Benefits vs. Risks</a:t>
            </a:r>
            <a:endParaRPr lang="en-US" sz="5400" dirty="0">
              <a:solidFill>
                <a:srgbClr val="070605"/>
              </a:solidFill>
            </a:endParaRPr>
          </a:p>
        </p:txBody>
      </p:sp>
      <p:sp>
        <p:nvSpPr>
          <p:cNvPr id="3" name="Subtitle 2"/>
          <p:cNvSpPr>
            <a:spLocks noGrp="1"/>
          </p:cNvSpPr>
          <p:nvPr>
            <p:ph type="subTitle" idx="1"/>
          </p:nvPr>
        </p:nvSpPr>
        <p:spPr>
          <a:xfrm>
            <a:off x="1143000" y="4572000"/>
            <a:ext cx="6461760" cy="1066800"/>
          </a:xfrm>
        </p:spPr>
        <p:txBody>
          <a:bodyPr>
            <a:noAutofit/>
          </a:bodyPr>
          <a:lstStyle/>
          <a:p>
            <a:pPr algn="ctr"/>
            <a:r>
              <a:rPr lang="en-US" sz="2400" dirty="0" smtClean="0">
                <a:solidFill>
                  <a:srgbClr val="070605"/>
                </a:solidFill>
              </a:rPr>
              <a:t>Gina Winchester</a:t>
            </a:r>
          </a:p>
          <a:p>
            <a:pPr algn="ctr"/>
            <a:r>
              <a:rPr lang="en-US" sz="2400" dirty="0" smtClean="0">
                <a:solidFill>
                  <a:srgbClr val="070605"/>
                </a:solidFill>
              </a:rPr>
              <a:t>PharmD Candidate, Class of 2013</a:t>
            </a:r>
            <a:endParaRPr lang="en-US" sz="2400" dirty="0">
              <a:solidFill>
                <a:srgbClr val="070605"/>
              </a:solidFill>
            </a:endParaRPr>
          </a:p>
          <a:p>
            <a:pPr algn="ctr"/>
            <a:r>
              <a:rPr lang="en-US" sz="2400" dirty="0" smtClean="0">
                <a:solidFill>
                  <a:srgbClr val="070605"/>
                </a:solidFill>
              </a:rPr>
              <a:t>UNC Eshelman School of Pharmacy</a:t>
            </a:r>
          </a:p>
        </p:txBody>
      </p:sp>
    </p:spTree>
    <p:extLst>
      <p:ext uri="{BB962C8B-B14F-4D97-AF65-F5344CB8AC3E}">
        <p14:creationId xmlns:p14="http://schemas.microsoft.com/office/powerpoint/2010/main" val="1262525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Progression of Atherosclerosis</a:t>
            </a:r>
            <a:endParaRPr lang="en-US" sz="4000" dirty="0">
              <a:solidFill>
                <a:srgbClr val="070605"/>
              </a:solidFill>
            </a:endParaRPr>
          </a:p>
        </p:txBody>
      </p:sp>
      <p:pic>
        <p:nvPicPr>
          <p:cNvPr id="3076" name="Picture 4" descr="http://watchlearnlive.heart.org/media/athero-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34" y="1938029"/>
            <a:ext cx="7483366" cy="42093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611779"/>
            <a:ext cx="7239000" cy="246221"/>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watchlearnlive.heart.org/CVML_Player.php?moduleSelect=athero&gt;.</a:t>
            </a:r>
            <a:endParaRPr lang="en-US" sz="1000" dirty="0">
              <a:solidFill>
                <a:srgbClr val="070605"/>
              </a:solidFill>
            </a:endParaRPr>
          </a:p>
        </p:txBody>
      </p:sp>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Progression of Atherosclerosis</a:t>
            </a:r>
            <a:endParaRPr lang="en-US" sz="4000" dirty="0">
              <a:solidFill>
                <a:srgbClr val="070605"/>
              </a:solidFill>
            </a:endParaRPr>
          </a:p>
        </p:txBody>
      </p:sp>
      <p:pic>
        <p:nvPicPr>
          <p:cNvPr id="4098" name="Picture 2" descr="http://watchlearnlive.heart.org/media/athero-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7670800" cy="4314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611779"/>
            <a:ext cx="7239000" cy="246221"/>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watchlearnlive.heart.org/CVML_Player.php?moduleSelect=athero&gt;.</a:t>
            </a:r>
            <a:endParaRPr lang="en-US" sz="1000" dirty="0">
              <a:solidFill>
                <a:srgbClr val="070605"/>
              </a:solidFill>
            </a:endParaRPr>
          </a:p>
        </p:txBody>
      </p:sp>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Progression of Atherosclerosis</a:t>
            </a:r>
            <a:endParaRPr lang="en-US" sz="4000" dirty="0">
              <a:solidFill>
                <a:srgbClr val="070605"/>
              </a:solidFill>
            </a:endParaRPr>
          </a:p>
        </p:txBody>
      </p:sp>
      <p:pic>
        <p:nvPicPr>
          <p:cNvPr id="5122" name="Picture 2" descr="http://watchlearnlive.heart.org/media/athero-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7543800" cy="42433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611779"/>
            <a:ext cx="7239000" cy="246221"/>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watchlearnlive.heart.org/CVML_Player.php?moduleSelect=athero&gt;.</a:t>
            </a:r>
            <a:endParaRPr lang="en-US" sz="1000" dirty="0">
              <a:solidFill>
                <a:srgbClr val="070605"/>
              </a:solidFill>
            </a:endParaRPr>
          </a:p>
        </p:txBody>
      </p:sp>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sz="4000" dirty="0" smtClean="0">
                <a:solidFill>
                  <a:srgbClr val="070605"/>
                </a:solidFill>
              </a:rPr>
              <a:t>Atherosclerosis </a:t>
            </a:r>
            <a:r>
              <a:rPr lang="en-US" sz="4000" dirty="0" smtClean="0">
                <a:solidFill>
                  <a:srgbClr val="070605"/>
                </a:solidFill>
                <a:sym typeface="Wingdings" pitchFamily="2" charset="2"/>
              </a:rPr>
              <a:t>leading to an </a:t>
            </a:r>
            <a:br>
              <a:rPr lang="en-US" sz="4000" dirty="0" smtClean="0">
                <a:solidFill>
                  <a:srgbClr val="070605"/>
                </a:solidFill>
                <a:sym typeface="Wingdings" pitchFamily="2" charset="2"/>
              </a:rPr>
            </a:br>
            <a:r>
              <a:rPr lang="en-US" sz="4000" dirty="0" smtClean="0">
                <a:solidFill>
                  <a:srgbClr val="070605"/>
                </a:solidFill>
                <a:sym typeface="Wingdings" pitchFamily="2" charset="2"/>
              </a:rPr>
              <a:t>Acute Coronary Syndrome </a:t>
            </a:r>
            <a:endParaRPr lang="en-US" sz="4000" dirty="0">
              <a:solidFill>
                <a:srgbClr val="070605"/>
              </a:solidFill>
            </a:endParaRPr>
          </a:p>
        </p:txBody>
      </p:sp>
      <p:pic>
        <p:nvPicPr>
          <p:cNvPr id="6146" name="Picture 2" descr="http://watchlearnlive.heart.org/media/athero-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72" y="1828800"/>
            <a:ext cx="7702584" cy="4343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611779"/>
            <a:ext cx="7239000" cy="246221"/>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watchlearnlive.heart.org/CVML_Player.php?moduleSelect=athero&gt;.</a:t>
            </a:r>
            <a:endParaRPr lang="en-US" sz="1000" dirty="0">
              <a:solidFill>
                <a:srgbClr val="070605"/>
              </a:solidFill>
            </a:endParaRPr>
          </a:p>
        </p:txBody>
      </p:sp>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Atrial Fibrillation</a:t>
            </a:r>
            <a:endParaRPr lang="en-US" sz="4000" dirty="0">
              <a:solidFill>
                <a:srgbClr val="070605"/>
              </a:solidFill>
            </a:endParaRPr>
          </a:p>
        </p:txBody>
      </p:sp>
      <p:pic>
        <p:nvPicPr>
          <p:cNvPr id="7170" name="Picture 2" descr="http://www.strokesurvivors.ca/new/images/atrial-fibrillation-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07751"/>
            <a:ext cx="6705600" cy="48443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11779"/>
            <a:ext cx="6019800" cy="246221"/>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www.strokesurvivors.ca/new/images/atrial-fibrillation-lg.jpg&gt;.</a:t>
            </a:r>
            <a:endParaRPr lang="en-US" sz="1000" dirty="0">
              <a:solidFill>
                <a:srgbClr val="070605"/>
              </a:solidFill>
            </a:endParaRPr>
          </a:p>
        </p:txBody>
      </p:sp>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sz="4000" dirty="0" smtClean="0">
                <a:solidFill>
                  <a:srgbClr val="070605"/>
                </a:solidFill>
              </a:rPr>
              <a:t>Atrial Fibrillation: Factors that Increase Stroke Risk</a:t>
            </a:r>
            <a:endParaRPr lang="en-US" sz="4000" dirty="0">
              <a:solidFill>
                <a:srgbClr val="070605"/>
              </a:solidFill>
            </a:endParaRPr>
          </a:p>
        </p:txBody>
      </p:sp>
      <p:sp>
        <p:nvSpPr>
          <p:cNvPr id="3" name="Content Placeholder 2"/>
          <p:cNvSpPr>
            <a:spLocks noGrp="1"/>
          </p:cNvSpPr>
          <p:nvPr>
            <p:ph idx="1"/>
          </p:nvPr>
        </p:nvSpPr>
        <p:spPr>
          <a:xfrm>
            <a:off x="457200" y="1981200"/>
            <a:ext cx="7620000" cy="4800600"/>
          </a:xfrm>
        </p:spPr>
        <p:txBody>
          <a:bodyPr>
            <a:normAutofit/>
          </a:bodyPr>
          <a:lstStyle/>
          <a:p>
            <a:r>
              <a:rPr lang="en-US" sz="2400" dirty="0" smtClean="0">
                <a:solidFill>
                  <a:srgbClr val="070605"/>
                </a:solidFill>
              </a:rPr>
              <a:t>Heart failure</a:t>
            </a:r>
          </a:p>
          <a:p>
            <a:r>
              <a:rPr lang="en-US" sz="2400" dirty="0" smtClean="0">
                <a:solidFill>
                  <a:srgbClr val="070605"/>
                </a:solidFill>
              </a:rPr>
              <a:t>High blood pressure</a:t>
            </a:r>
          </a:p>
          <a:p>
            <a:r>
              <a:rPr lang="en-US" sz="2400" dirty="0" smtClean="0">
                <a:solidFill>
                  <a:srgbClr val="070605"/>
                </a:solidFill>
              </a:rPr>
              <a:t>Age 75 years old or greater</a:t>
            </a:r>
          </a:p>
          <a:p>
            <a:r>
              <a:rPr lang="en-US" sz="2400" dirty="0" smtClean="0">
                <a:solidFill>
                  <a:srgbClr val="070605"/>
                </a:solidFill>
              </a:rPr>
              <a:t>Diabetes mellitus</a:t>
            </a:r>
          </a:p>
          <a:p>
            <a:r>
              <a:rPr lang="en-US" sz="2400" dirty="0" smtClean="0">
                <a:solidFill>
                  <a:srgbClr val="070605"/>
                </a:solidFill>
              </a:rPr>
              <a:t>Previous stroke or transient ischemic attack (TIA)</a:t>
            </a:r>
          </a:p>
          <a:p>
            <a:r>
              <a:rPr lang="en-US" sz="2400" dirty="0" smtClean="0">
                <a:solidFill>
                  <a:srgbClr val="070605"/>
                </a:solidFill>
              </a:rPr>
              <a:t>Female sex</a:t>
            </a:r>
            <a:endParaRPr lang="en-US" sz="2400" dirty="0">
              <a:solidFill>
                <a:srgbClr val="070605"/>
              </a:solidFill>
            </a:endParaRPr>
          </a:p>
        </p:txBody>
      </p:sp>
      <p:sp>
        <p:nvSpPr>
          <p:cNvPr id="4" name="TextBox 3"/>
          <p:cNvSpPr txBox="1"/>
          <p:nvPr/>
        </p:nvSpPr>
        <p:spPr>
          <a:xfrm>
            <a:off x="0" y="6611779"/>
            <a:ext cx="6248400" cy="246221"/>
          </a:xfrm>
          <a:prstGeom prst="rect">
            <a:avLst/>
          </a:prstGeom>
          <a:noFill/>
        </p:spPr>
        <p:txBody>
          <a:bodyPr wrap="square" rtlCol="0">
            <a:spAutoFit/>
          </a:bodyPr>
          <a:lstStyle/>
          <a:p>
            <a:r>
              <a:rPr lang="en-US" sz="1000" dirty="0" err="1" smtClean="0">
                <a:solidFill>
                  <a:srgbClr val="070605"/>
                </a:solidFill>
              </a:rPr>
              <a:t>Pamukcu</a:t>
            </a:r>
            <a:r>
              <a:rPr lang="en-US" sz="1000" dirty="0" smtClean="0">
                <a:solidFill>
                  <a:srgbClr val="070605"/>
                </a:solidFill>
              </a:rPr>
              <a:t> B, Lip GYH, Lane DA. Age and Ageing. 2010;39:533-535.</a:t>
            </a:r>
            <a:endParaRPr lang="en-US" sz="1000" dirty="0">
              <a:solidFill>
                <a:srgbClr val="070605"/>
              </a:solidFill>
            </a:endParaRPr>
          </a:p>
        </p:txBody>
      </p:sp>
    </p:spTree>
    <p:extLst>
      <p:ext uri="{BB962C8B-B14F-4D97-AF65-F5344CB8AC3E}">
        <p14:creationId xmlns:p14="http://schemas.microsoft.com/office/powerpoint/2010/main" val="3256173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Venous Thromboembolism</a:t>
            </a:r>
            <a:endParaRPr lang="en-US" sz="4000" dirty="0">
              <a:solidFill>
                <a:srgbClr val="070605"/>
              </a:solidFill>
            </a:endParaRPr>
          </a:p>
        </p:txBody>
      </p:sp>
      <p:sp>
        <p:nvSpPr>
          <p:cNvPr id="5" name="TextBox 4"/>
          <p:cNvSpPr txBox="1"/>
          <p:nvPr/>
        </p:nvSpPr>
        <p:spPr>
          <a:xfrm>
            <a:off x="0" y="6611779"/>
            <a:ext cx="8153400" cy="246221"/>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a:t>
            </a:r>
            <a:r>
              <a:rPr lang="en-US" sz="1000" dirty="0">
                <a:solidFill>
                  <a:srgbClr val="070605"/>
                </a:solidFill>
              </a:rPr>
              <a:t>http://www.circulationfoundation.org.uk/wp-content/uploads/2012/03/DVT.jpeg&gt;.</a:t>
            </a:r>
          </a:p>
        </p:txBody>
      </p:sp>
      <p:pic>
        <p:nvPicPr>
          <p:cNvPr id="1026" name="Picture 2" descr="http://www.circulationfoundation.org.uk/wp-content/uploads/2012/03/DV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6477000" cy="514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Venous Thromboembolism</a:t>
            </a:r>
            <a:endParaRPr lang="en-US" sz="4000" dirty="0">
              <a:solidFill>
                <a:srgbClr val="07060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890687"/>
              </p:ext>
            </p:extLst>
          </p:nvPr>
        </p:nvGraphicFramePr>
        <p:xfrm>
          <a:off x="457200" y="1630680"/>
          <a:ext cx="7543800" cy="4800600"/>
        </p:xfrm>
        <a:graphic>
          <a:graphicData uri="http://schemas.openxmlformats.org/drawingml/2006/table">
            <a:tbl>
              <a:tblPr firstRow="1" bandRow="1">
                <a:tableStyleId>{46F890A9-2807-4EBB-B81D-B2AA78EC7F39}</a:tableStyleId>
              </a:tblPr>
              <a:tblGrid>
                <a:gridCol w="3657600"/>
                <a:gridCol w="3886200"/>
              </a:tblGrid>
              <a:tr h="463132">
                <a:tc gridSpan="2">
                  <a:txBody>
                    <a:bodyPr/>
                    <a:lstStyle/>
                    <a:p>
                      <a:pPr algn="ctr"/>
                      <a:r>
                        <a:rPr lang="en-US" sz="2600" b="1" u="none" dirty="0" smtClean="0">
                          <a:solidFill>
                            <a:srgbClr val="070605"/>
                          </a:solidFill>
                        </a:rPr>
                        <a:t>Risk Factors</a:t>
                      </a:r>
                      <a:endParaRPr lang="en-US" sz="2600" b="1" u="none" dirty="0">
                        <a:solidFill>
                          <a:srgbClr val="07060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l"/>
                      <a:endParaRPr lang="en-US" sz="2600" u="none" dirty="0">
                        <a:solidFill>
                          <a:schemeClr val="tx1"/>
                        </a:solidFill>
                      </a:endParaRPr>
                    </a:p>
                  </a:txBody>
                  <a:tcPr>
                    <a:solidFill>
                      <a:schemeClr val="tx2">
                        <a:lumMod val="40000"/>
                        <a:lumOff val="60000"/>
                      </a:schemeClr>
                    </a:solidFill>
                  </a:tcPr>
                </a:tc>
              </a:tr>
              <a:tr h="463132">
                <a:tc>
                  <a:txBody>
                    <a:bodyPr/>
                    <a:lstStyle/>
                    <a:p>
                      <a:pPr algn="l"/>
                      <a:r>
                        <a:rPr lang="en-US" sz="2400" b="1" u="none" dirty="0" smtClean="0">
                          <a:solidFill>
                            <a:srgbClr val="070605"/>
                          </a:solidFill>
                        </a:rPr>
                        <a:t>Unprovoked (Idiopathic)</a:t>
                      </a:r>
                      <a:endParaRPr lang="en-US" sz="2400" b="1" u="none" dirty="0">
                        <a:solidFill>
                          <a:srgbClr val="07060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algn="l"/>
                      <a:r>
                        <a:rPr lang="en-US" sz="2400" b="1" u="none" dirty="0" smtClean="0">
                          <a:solidFill>
                            <a:srgbClr val="070605"/>
                          </a:solidFill>
                        </a:rPr>
                        <a:t>Provoked (Secondary)</a:t>
                      </a:r>
                      <a:endParaRPr lang="en-US" sz="2400" u="none" dirty="0">
                        <a:solidFill>
                          <a:srgbClr val="07060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40000"/>
                        <a:lumOff val="60000"/>
                      </a:schemeClr>
                    </a:solidFill>
                  </a:tcPr>
                </a:tc>
              </a:tr>
              <a:tr h="3849788">
                <a:tc>
                  <a:txBody>
                    <a:bodyPr/>
                    <a:lstStyle/>
                    <a:p>
                      <a:pPr marL="342900" indent="-342900" algn="l">
                        <a:buFont typeface="Arial" pitchFamily="34" charset="0"/>
                        <a:buChar char="•"/>
                      </a:pPr>
                      <a:r>
                        <a:rPr lang="en-US" sz="2000" dirty="0" smtClean="0">
                          <a:solidFill>
                            <a:srgbClr val="070605"/>
                          </a:solidFill>
                        </a:rPr>
                        <a:t>No apparent cause</a:t>
                      </a:r>
                    </a:p>
                    <a:p>
                      <a:pPr marL="342900" indent="-342900" algn="l">
                        <a:buFont typeface="Arial" pitchFamily="34" charset="0"/>
                        <a:buChar char="•"/>
                      </a:pPr>
                      <a:r>
                        <a:rPr lang="en-US" sz="2000" dirty="0" smtClean="0">
                          <a:solidFill>
                            <a:srgbClr val="070605"/>
                          </a:solidFill>
                        </a:rPr>
                        <a:t>Age greater</a:t>
                      </a:r>
                      <a:r>
                        <a:rPr lang="en-US" sz="2000" baseline="0" dirty="0" smtClean="0">
                          <a:solidFill>
                            <a:srgbClr val="070605"/>
                          </a:solidFill>
                        </a:rPr>
                        <a:t> than </a:t>
                      </a:r>
                      <a:r>
                        <a:rPr lang="en-US" sz="2000" dirty="0" smtClean="0">
                          <a:solidFill>
                            <a:srgbClr val="070605"/>
                          </a:solidFill>
                        </a:rPr>
                        <a:t>65 years</a:t>
                      </a:r>
                      <a:r>
                        <a:rPr lang="en-US" sz="2000" baseline="0" dirty="0" smtClean="0">
                          <a:solidFill>
                            <a:srgbClr val="070605"/>
                          </a:solidFill>
                        </a:rPr>
                        <a:t> old</a:t>
                      </a:r>
                      <a:endParaRPr lang="en-US" sz="2000" dirty="0" smtClean="0">
                        <a:solidFill>
                          <a:srgbClr val="070605"/>
                        </a:solidFill>
                      </a:endParaRPr>
                    </a:p>
                    <a:p>
                      <a:pPr marL="342900" indent="-342900" algn="l">
                        <a:buFont typeface="Arial" pitchFamily="34" charset="0"/>
                        <a:buChar char="•"/>
                      </a:pPr>
                      <a:r>
                        <a:rPr lang="en-US" sz="2000" dirty="0" smtClean="0">
                          <a:solidFill>
                            <a:srgbClr val="070605"/>
                          </a:solidFill>
                        </a:rPr>
                        <a:t>Obesity</a:t>
                      </a:r>
                    </a:p>
                    <a:p>
                      <a:pPr marL="342900" indent="-342900" algn="l">
                        <a:buFont typeface="Arial" pitchFamily="34" charset="0"/>
                        <a:buChar char="•"/>
                      </a:pPr>
                      <a:r>
                        <a:rPr lang="en-US" sz="2000" dirty="0" smtClean="0">
                          <a:solidFill>
                            <a:srgbClr val="070605"/>
                          </a:solidFill>
                        </a:rPr>
                        <a:t>Cigarette</a:t>
                      </a:r>
                      <a:r>
                        <a:rPr lang="en-US" sz="2000" baseline="0" dirty="0" smtClean="0">
                          <a:solidFill>
                            <a:srgbClr val="070605"/>
                          </a:solidFill>
                        </a:rPr>
                        <a:t> smoking</a:t>
                      </a:r>
                    </a:p>
                    <a:p>
                      <a:pPr marL="342900" indent="-342900" algn="l">
                        <a:buFont typeface="Arial" pitchFamily="34" charset="0"/>
                        <a:buChar char="•"/>
                      </a:pPr>
                      <a:r>
                        <a:rPr lang="en-US" sz="2000" baseline="0" dirty="0" smtClean="0">
                          <a:solidFill>
                            <a:srgbClr val="070605"/>
                          </a:solidFill>
                        </a:rPr>
                        <a:t>High blood pressure</a:t>
                      </a:r>
                    </a:p>
                    <a:p>
                      <a:pPr marL="342900" indent="-342900" algn="l">
                        <a:buFont typeface="Arial" pitchFamily="34" charset="0"/>
                        <a:buChar char="•"/>
                      </a:pPr>
                      <a:r>
                        <a:rPr lang="en-US" sz="2000" baseline="0" dirty="0" smtClean="0">
                          <a:solidFill>
                            <a:srgbClr val="070605"/>
                          </a:solidFill>
                        </a:rPr>
                        <a:t>Metabolic syndrome</a:t>
                      </a:r>
                    </a:p>
                    <a:p>
                      <a:pPr marL="0" indent="0" algn="l">
                        <a:buFont typeface="Arial" pitchFamily="34" charset="0"/>
                        <a:buNone/>
                      </a:pPr>
                      <a:endParaRPr lang="en-US" sz="2000" baseline="0" dirty="0" smtClean="0">
                        <a:solidFill>
                          <a:srgbClr val="07060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l">
                        <a:buFont typeface="Arial" pitchFamily="34" charset="0"/>
                        <a:buNone/>
                      </a:pPr>
                      <a:r>
                        <a:rPr lang="en-US" sz="2000" b="1" dirty="0" smtClean="0">
                          <a:solidFill>
                            <a:srgbClr val="070605"/>
                          </a:solidFill>
                        </a:rPr>
                        <a:t>Transient</a:t>
                      </a:r>
                      <a:r>
                        <a:rPr lang="en-US" sz="2000" b="1" baseline="0" dirty="0" smtClean="0">
                          <a:solidFill>
                            <a:srgbClr val="070605"/>
                          </a:solidFill>
                        </a:rPr>
                        <a:t> Risk Factors</a:t>
                      </a:r>
                      <a:endParaRPr lang="en-US" sz="2000" b="1" dirty="0" smtClean="0">
                        <a:solidFill>
                          <a:srgbClr val="070605"/>
                        </a:solidFill>
                      </a:endParaRPr>
                    </a:p>
                    <a:p>
                      <a:pPr marL="342900" indent="-342900" algn="l">
                        <a:buFont typeface="Arial" pitchFamily="34" charset="0"/>
                        <a:buChar char="•"/>
                      </a:pPr>
                      <a:r>
                        <a:rPr lang="en-US" sz="2000" dirty="0" smtClean="0">
                          <a:solidFill>
                            <a:srgbClr val="070605"/>
                          </a:solidFill>
                        </a:rPr>
                        <a:t>Surgery</a:t>
                      </a:r>
                    </a:p>
                    <a:p>
                      <a:pPr marL="342900" indent="-342900" algn="l">
                        <a:buFont typeface="Arial" pitchFamily="34" charset="0"/>
                        <a:buChar char="•"/>
                      </a:pPr>
                      <a:r>
                        <a:rPr lang="en-US" sz="2000" dirty="0" smtClean="0">
                          <a:solidFill>
                            <a:srgbClr val="070605"/>
                          </a:solidFill>
                        </a:rPr>
                        <a:t>Trauma</a:t>
                      </a:r>
                    </a:p>
                    <a:p>
                      <a:pPr marL="342900" indent="-342900" algn="l">
                        <a:buFont typeface="Arial" pitchFamily="34" charset="0"/>
                        <a:buChar char="•"/>
                      </a:pPr>
                      <a:r>
                        <a:rPr lang="en-US" sz="2000" dirty="0" smtClean="0">
                          <a:solidFill>
                            <a:srgbClr val="070605"/>
                          </a:solidFill>
                        </a:rPr>
                        <a:t>Immobilization</a:t>
                      </a:r>
                    </a:p>
                    <a:p>
                      <a:pPr marL="342900" indent="-342900" algn="l">
                        <a:buFont typeface="Arial" pitchFamily="34" charset="0"/>
                        <a:buChar char="•"/>
                      </a:pPr>
                      <a:r>
                        <a:rPr lang="en-US" sz="2000" dirty="0" smtClean="0">
                          <a:solidFill>
                            <a:srgbClr val="070605"/>
                          </a:solidFill>
                        </a:rPr>
                        <a:t>Confinement to the bed</a:t>
                      </a:r>
                    </a:p>
                    <a:p>
                      <a:pPr marL="342900" indent="-342900" algn="l">
                        <a:buFont typeface="Arial" pitchFamily="34" charset="0"/>
                        <a:buChar char="•"/>
                      </a:pPr>
                      <a:r>
                        <a:rPr lang="en-US" sz="2000" dirty="0" smtClean="0">
                          <a:solidFill>
                            <a:srgbClr val="070605"/>
                          </a:solidFill>
                        </a:rPr>
                        <a:t>Lengthy travel </a:t>
                      </a:r>
                    </a:p>
                    <a:p>
                      <a:pPr marL="342900" indent="-342900" algn="l">
                        <a:buFont typeface="Arial" pitchFamily="34" charset="0"/>
                        <a:buChar char="•"/>
                      </a:pPr>
                      <a:r>
                        <a:rPr lang="en-US" sz="2000" dirty="0" smtClean="0">
                          <a:solidFill>
                            <a:srgbClr val="070605"/>
                          </a:solidFill>
                        </a:rPr>
                        <a:t>Estrogen</a:t>
                      </a:r>
                      <a:r>
                        <a:rPr lang="en-US" sz="2000" baseline="0" dirty="0" smtClean="0">
                          <a:solidFill>
                            <a:srgbClr val="070605"/>
                          </a:solidFill>
                        </a:rPr>
                        <a:t> therapy (OCP)</a:t>
                      </a:r>
                    </a:p>
                    <a:p>
                      <a:pPr marL="342900" indent="-342900" algn="l">
                        <a:buFont typeface="Arial" pitchFamily="34" charset="0"/>
                        <a:buChar char="•"/>
                      </a:pPr>
                      <a:r>
                        <a:rPr lang="en-US" sz="2000" baseline="0" dirty="0" smtClean="0">
                          <a:solidFill>
                            <a:srgbClr val="070605"/>
                          </a:solidFill>
                        </a:rPr>
                        <a:t>Pregnancy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70605"/>
                          </a:solidFill>
                        </a:rPr>
                        <a:t>Persistent/Irreversible</a:t>
                      </a:r>
                      <a:r>
                        <a:rPr lang="en-US" sz="2000" b="1" baseline="0" dirty="0" smtClean="0">
                          <a:solidFill>
                            <a:srgbClr val="070605"/>
                          </a:solidFill>
                        </a:rPr>
                        <a:t> Risk Factors</a:t>
                      </a:r>
                      <a:endParaRPr lang="en-US" sz="2000" dirty="0" smtClean="0">
                        <a:solidFill>
                          <a:srgbClr val="070605"/>
                        </a:solidFill>
                      </a:endParaRPr>
                    </a:p>
                    <a:p>
                      <a:pPr marL="342900" indent="-342900" algn="l">
                        <a:buFont typeface="Arial" pitchFamily="34" charset="0"/>
                        <a:buChar char="•"/>
                      </a:pPr>
                      <a:r>
                        <a:rPr lang="en-US" sz="2000" dirty="0" smtClean="0">
                          <a:solidFill>
                            <a:srgbClr val="070605"/>
                          </a:solidFill>
                        </a:rPr>
                        <a:t>Cancer</a:t>
                      </a:r>
                    </a:p>
                    <a:p>
                      <a:pPr marL="342900" indent="-342900" algn="l">
                        <a:buFont typeface="Arial" pitchFamily="34" charset="0"/>
                        <a:buChar char="•"/>
                      </a:pPr>
                      <a:r>
                        <a:rPr lang="en-US" sz="2000" dirty="0" smtClean="0">
                          <a:solidFill>
                            <a:srgbClr val="070605"/>
                          </a:solidFill>
                        </a:rPr>
                        <a:t>Bleeding disorders</a:t>
                      </a:r>
                    </a:p>
                    <a:p>
                      <a:pPr marL="342900" indent="-342900" algn="l">
                        <a:buFont typeface="Arial" pitchFamily="34" charset="0"/>
                        <a:buChar char="•"/>
                      </a:pPr>
                      <a:r>
                        <a:rPr lang="en-US" sz="2000" baseline="0" dirty="0" smtClean="0">
                          <a:solidFill>
                            <a:srgbClr val="070605"/>
                          </a:solidFill>
                        </a:rPr>
                        <a:t>Heart failure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0" y="6457890"/>
            <a:ext cx="8305800" cy="400110"/>
          </a:xfrm>
          <a:prstGeom prst="rect">
            <a:avLst/>
          </a:prstGeom>
          <a:noFill/>
        </p:spPr>
        <p:txBody>
          <a:bodyPr wrap="square" rtlCol="0">
            <a:spAutoFit/>
          </a:bodyPr>
          <a:lstStyle/>
          <a:p>
            <a:r>
              <a:rPr lang="en-US" sz="1000" dirty="0" err="1" smtClean="0">
                <a:solidFill>
                  <a:srgbClr val="070605"/>
                </a:solidFill>
              </a:rPr>
              <a:t>Goldhaber</a:t>
            </a:r>
            <a:r>
              <a:rPr lang="en-US" sz="1000" dirty="0">
                <a:solidFill>
                  <a:srgbClr val="070605"/>
                </a:solidFill>
              </a:rPr>
              <a:t> </a:t>
            </a:r>
            <a:r>
              <a:rPr lang="en-US" sz="1000" dirty="0" smtClean="0">
                <a:solidFill>
                  <a:srgbClr val="070605"/>
                </a:solidFill>
              </a:rPr>
              <a:t>S, </a:t>
            </a:r>
            <a:r>
              <a:rPr lang="en-US" sz="1000" dirty="0" err="1" smtClean="0">
                <a:solidFill>
                  <a:srgbClr val="070605"/>
                </a:solidFill>
              </a:rPr>
              <a:t>Bounameaux</a:t>
            </a:r>
            <a:r>
              <a:rPr lang="en-US" sz="1000" dirty="0" smtClean="0">
                <a:solidFill>
                  <a:srgbClr val="070605"/>
                </a:solidFill>
              </a:rPr>
              <a:t> H. </a:t>
            </a:r>
            <a:r>
              <a:rPr lang="en-US" sz="1000" i="1" dirty="0" smtClean="0">
                <a:solidFill>
                  <a:srgbClr val="070605"/>
                </a:solidFill>
              </a:rPr>
              <a:t>Lancet</a:t>
            </a:r>
            <a:r>
              <a:rPr lang="en-US" sz="1000" dirty="0" smtClean="0">
                <a:solidFill>
                  <a:srgbClr val="070605"/>
                </a:solidFill>
              </a:rPr>
              <a:t>. 2012; 379:1835-46.</a:t>
            </a:r>
          </a:p>
          <a:p>
            <a:r>
              <a:rPr lang="en-US" sz="1000" dirty="0" smtClean="0">
                <a:solidFill>
                  <a:srgbClr val="070605"/>
                </a:solidFill>
              </a:rPr>
              <a:t>Zhu T, Martinez I, </a:t>
            </a:r>
            <a:r>
              <a:rPr lang="en-US" sz="1000" dirty="0" err="1" smtClean="0">
                <a:solidFill>
                  <a:srgbClr val="070605"/>
                </a:solidFill>
              </a:rPr>
              <a:t>Emmerich</a:t>
            </a:r>
            <a:r>
              <a:rPr lang="en-US" sz="1000" dirty="0" smtClean="0">
                <a:solidFill>
                  <a:srgbClr val="070605"/>
                </a:solidFill>
              </a:rPr>
              <a:t> J. </a:t>
            </a:r>
            <a:r>
              <a:rPr lang="en-US" sz="1000" i="1" dirty="0" err="1" smtClean="0">
                <a:solidFill>
                  <a:srgbClr val="070605"/>
                </a:solidFill>
              </a:rPr>
              <a:t>Arterioscler</a:t>
            </a:r>
            <a:r>
              <a:rPr lang="en-US" sz="1000" i="1" dirty="0" smtClean="0">
                <a:solidFill>
                  <a:srgbClr val="070605"/>
                </a:solidFill>
              </a:rPr>
              <a:t> </a:t>
            </a:r>
            <a:r>
              <a:rPr lang="en-US" sz="1000" i="1" dirty="0" err="1" smtClean="0">
                <a:solidFill>
                  <a:srgbClr val="070605"/>
                </a:solidFill>
              </a:rPr>
              <a:t>Thromb</a:t>
            </a:r>
            <a:r>
              <a:rPr lang="en-US" sz="1000" i="1" dirty="0" smtClean="0">
                <a:solidFill>
                  <a:srgbClr val="070605"/>
                </a:solidFill>
              </a:rPr>
              <a:t> </a:t>
            </a:r>
            <a:r>
              <a:rPr lang="en-US" sz="1000" i="1" dirty="0" err="1" smtClean="0">
                <a:solidFill>
                  <a:srgbClr val="070605"/>
                </a:solidFill>
              </a:rPr>
              <a:t>Vasc</a:t>
            </a:r>
            <a:r>
              <a:rPr lang="en-US" sz="1000" i="1" dirty="0" smtClean="0">
                <a:solidFill>
                  <a:srgbClr val="070605"/>
                </a:solidFill>
              </a:rPr>
              <a:t> Biol</a:t>
            </a:r>
            <a:r>
              <a:rPr lang="en-US" sz="1000" dirty="0" smtClean="0">
                <a:solidFill>
                  <a:srgbClr val="070605"/>
                </a:solidFill>
              </a:rPr>
              <a:t>. 2009; 29:298-310.</a:t>
            </a:r>
            <a:endParaRPr lang="en-US" sz="1000" dirty="0">
              <a:solidFill>
                <a:srgbClr val="070605"/>
              </a:solidFill>
            </a:endParaRPr>
          </a:p>
        </p:txBody>
      </p:sp>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Heart Valve Replacement</a:t>
            </a:r>
            <a:endParaRPr lang="en-US" sz="4000" dirty="0">
              <a:solidFill>
                <a:srgbClr val="070605"/>
              </a:solidFill>
            </a:endParaRPr>
          </a:p>
        </p:txBody>
      </p:sp>
      <p:pic>
        <p:nvPicPr>
          <p:cNvPr id="11266" name="Picture 2" descr="Sai Healing Tou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334053" cy="5335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11779"/>
            <a:ext cx="6324600" cy="246221"/>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media.radiosai.org/journals/Vol_06/01NOV08/09-healingtouch.htm&gt;.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Anticoagulant Agents</a:t>
            </a:r>
            <a:endParaRPr lang="en-US" sz="4000" dirty="0">
              <a:solidFill>
                <a:srgbClr val="070605"/>
              </a:solidFill>
            </a:endParaRPr>
          </a:p>
        </p:txBody>
      </p:sp>
      <p:sp>
        <p:nvSpPr>
          <p:cNvPr id="3" name="Content Placeholder 2"/>
          <p:cNvSpPr>
            <a:spLocks noGrp="1"/>
          </p:cNvSpPr>
          <p:nvPr>
            <p:ph idx="1"/>
          </p:nvPr>
        </p:nvSpPr>
        <p:spPr/>
        <p:txBody>
          <a:bodyPr>
            <a:normAutofit lnSpcReduction="10000"/>
          </a:bodyPr>
          <a:lstStyle/>
          <a:p>
            <a:r>
              <a:rPr lang="en-US" sz="2400" dirty="0">
                <a:solidFill>
                  <a:srgbClr val="070605"/>
                </a:solidFill>
              </a:rPr>
              <a:t>Coumadin (warfarin)</a:t>
            </a:r>
          </a:p>
          <a:p>
            <a:endParaRPr lang="en-US" sz="2400" dirty="0" smtClean="0">
              <a:solidFill>
                <a:srgbClr val="070605"/>
              </a:solidFill>
            </a:endParaRPr>
          </a:p>
          <a:p>
            <a:r>
              <a:rPr lang="en-US" sz="2400" dirty="0" smtClean="0">
                <a:solidFill>
                  <a:srgbClr val="070605"/>
                </a:solidFill>
              </a:rPr>
              <a:t>Eliquis (apixaban)</a:t>
            </a:r>
          </a:p>
          <a:p>
            <a:endParaRPr lang="en-US" sz="2400" dirty="0">
              <a:solidFill>
                <a:srgbClr val="070605"/>
              </a:solidFill>
            </a:endParaRPr>
          </a:p>
          <a:p>
            <a:r>
              <a:rPr lang="en-US" sz="2400" dirty="0" err="1" smtClean="0">
                <a:solidFill>
                  <a:srgbClr val="070605"/>
                </a:solidFill>
              </a:rPr>
              <a:t>Pradaxa</a:t>
            </a:r>
            <a:r>
              <a:rPr lang="en-US" sz="2400" dirty="0" smtClean="0">
                <a:solidFill>
                  <a:srgbClr val="070605"/>
                </a:solidFill>
              </a:rPr>
              <a:t> (</a:t>
            </a:r>
            <a:r>
              <a:rPr lang="en-US" sz="2400" dirty="0" err="1" smtClean="0">
                <a:solidFill>
                  <a:srgbClr val="070605"/>
                </a:solidFill>
              </a:rPr>
              <a:t>dabigatran</a:t>
            </a:r>
            <a:r>
              <a:rPr lang="en-US" sz="2400" dirty="0" smtClean="0">
                <a:solidFill>
                  <a:srgbClr val="070605"/>
                </a:solidFill>
              </a:rPr>
              <a:t>)</a:t>
            </a:r>
          </a:p>
          <a:p>
            <a:endParaRPr lang="en-US" sz="2400" dirty="0" smtClean="0">
              <a:solidFill>
                <a:srgbClr val="070605"/>
              </a:solidFill>
            </a:endParaRPr>
          </a:p>
          <a:p>
            <a:r>
              <a:rPr lang="en-US" sz="2400" dirty="0" err="1" smtClean="0">
                <a:solidFill>
                  <a:srgbClr val="070605"/>
                </a:solidFill>
              </a:rPr>
              <a:t>Xarelto</a:t>
            </a:r>
            <a:r>
              <a:rPr lang="en-US" sz="2400" dirty="0" smtClean="0">
                <a:solidFill>
                  <a:srgbClr val="070605"/>
                </a:solidFill>
              </a:rPr>
              <a:t> (rivaroxaban)</a:t>
            </a:r>
          </a:p>
          <a:p>
            <a:endParaRPr lang="en-US" sz="2400" dirty="0" smtClean="0">
              <a:solidFill>
                <a:srgbClr val="070605"/>
              </a:solidFill>
            </a:endParaRPr>
          </a:p>
          <a:p>
            <a:r>
              <a:rPr lang="en-US" sz="2400" dirty="0" smtClean="0">
                <a:solidFill>
                  <a:srgbClr val="070605"/>
                </a:solidFill>
              </a:rPr>
              <a:t>Lovenox (enoxaparin)</a:t>
            </a:r>
          </a:p>
          <a:p>
            <a:endParaRPr lang="en-US" sz="2400" dirty="0">
              <a:solidFill>
                <a:srgbClr val="070605"/>
              </a:solidFill>
            </a:endParaRPr>
          </a:p>
          <a:p>
            <a:r>
              <a:rPr lang="en-US" sz="2400" dirty="0" err="1">
                <a:solidFill>
                  <a:srgbClr val="070605"/>
                </a:solidFill>
              </a:rPr>
              <a:t>Arixtra</a:t>
            </a:r>
            <a:r>
              <a:rPr lang="en-US" sz="2400" dirty="0">
                <a:solidFill>
                  <a:srgbClr val="070605"/>
                </a:solidFill>
              </a:rPr>
              <a:t> (</a:t>
            </a:r>
            <a:r>
              <a:rPr lang="en-US" sz="2400" dirty="0" err="1">
                <a:solidFill>
                  <a:srgbClr val="070605"/>
                </a:solidFill>
              </a:rPr>
              <a:t>fondaparinux</a:t>
            </a:r>
            <a:r>
              <a:rPr lang="en-US" sz="2400" dirty="0">
                <a:solidFill>
                  <a:srgbClr val="070605"/>
                </a:solidFill>
              </a:rPr>
              <a:t>)</a:t>
            </a:r>
          </a:p>
          <a:p>
            <a:endParaRPr lang="en-US" sz="2000" dirty="0" smtClean="0">
              <a:solidFill>
                <a:srgbClr val="070605"/>
              </a:solidFill>
            </a:endParaRPr>
          </a:p>
          <a:p>
            <a:endParaRPr lang="en-US" sz="2000" dirty="0">
              <a:solidFill>
                <a:srgbClr val="070605"/>
              </a:solidFill>
            </a:endParaRPr>
          </a:p>
          <a:p>
            <a:endParaRPr lang="en-US" sz="2000" dirty="0" smtClean="0">
              <a:solidFill>
                <a:srgbClr val="070605"/>
              </a:solidFill>
            </a:endParaRPr>
          </a:p>
          <a:p>
            <a:endParaRPr lang="en-US" sz="2000" dirty="0">
              <a:solidFill>
                <a:srgbClr val="070605"/>
              </a:solidFill>
            </a:endParaRPr>
          </a:p>
        </p:txBody>
      </p:sp>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Objectives</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sz="2400" dirty="0" smtClean="0">
                <a:solidFill>
                  <a:srgbClr val="070605"/>
                </a:solidFill>
              </a:rPr>
              <a:t>Highlight common reasons to use anticoagulation</a:t>
            </a:r>
          </a:p>
          <a:p>
            <a:endParaRPr lang="en-US" sz="2400" dirty="0" smtClean="0">
              <a:solidFill>
                <a:srgbClr val="070605"/>
              </a:solidFill>
            </a:endParaRPr>
          </a:p>
          <a:p>
            <a:r>
              <a:rPr lang="en-US" sz="2400" dirty="0" smtClean="0">
                <a:solidFill>
                  <a:srgbClr val="070605"/>
                </a:solidFill>
              </a:rPr>
              <a:t>Review anticoagulant and antiplatelet therapy</a:t>
            </a:r>
          </a:p>
          <a:p>
            <a:endParaRPr lang="en-US" sz="2400" dirty="0" smtClean="0">
              <a:solidFill>
                <a:srgbClr val="070605"/>
              </a:solidFill>
            </a:endParaRPr>
          </a:p>
          <a:p>
            <a:r>
              <a:rPr lang="en-US" sz="2400" dirty="0" smtClean="0">
                <a:solidFill>
                  <a:srgbClr val="070605"/>
                </a:solidFill>
              </a:rPr>
              <a:t>Discuss important monitoring parameters and clinical pearls regarding anticoagulation</a:t>
            </a:r>
            <a:endParaRPr lang="en-US" sz="2400" dirty="0">
              <a:solidFill>
                <a:srgbClr val="070605"/>
              </a:solidFill>
            </a:endParaRPr>
          </a:p>
        </p:txBody>
      </p:sp>
    </p:spTree>
    <p:extLst>
      <p:ext uri="{BB962C8B-B14F-4D97-AF65-F5344CB8AC3E}">
        <p14:creationId xmlns:p14="http://schemas.microsoft.com/office/powerpoint/2010/main" val="3630416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Coumadin (warfarin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b="1" dirty="0" smtClean="0">
                <a:solidFill>
                  <a:srgbClr val="070605"/>
                </a:solidFill>
              </a:rPr>
              <a:t>Purpose</a:t>
            </a:r>
          </a:p>
          <a:p>
            <a:pPr lvl="1"/>
            <a:r>
              <a:rPr lang="en-US" sz="2200" dirty="0" smtClean="0">
                <a:solidFill>
                  <a:srgbClr val="070605"/>
                </a:solidFill>
              </a:rPr>
              <a:t>Prevention and treatment of clotting disorders and complications due to atrial fibrillation or cardiac valve replacement</a:t>
            </a:r>
          </a:p>
          <a:p>
            <a:r>
              <a:rPr lang="en-US" b="1" dirty="0" smtClean="0">
                <a:solidFill>
                  <a:srgbClr val="070605"/>
                </a:solidFill>
              </a:rPr>
              <a:t>Dosing</a:t>
            </a:r>
          </a:p>
          <a:p>
            <a:pPr lvl="1"/>
            <a:r>
              <a:rPr lang="en-US" sz="2200" dirty="0" smtClean="0">
                <a:solidFill>
                  <a:srgbClr val="070605"/>
                </a:solidFill>
              </a:rPr>
              <a:t>In geriatrics, dose is usually less than 5 mg a day</a:t>
            </a:r>
          </a:p>
          <a:p>
            <a:pPr lvl="1"/>
            <a:r>
              <a:rPr lang="en-US" sz="2200" dirty="0" smtClean="0">
                <a:solidFill>
                  <a:srgbClr val="070605"/>
                </a:solidFill>
              </a:rPr>
              <a:t>Dose is determined by INR</a:t>
            </a:r>
          </a:p>
          <a:p>
            <a:pPr lvl="1"/>
            <a:r>
              <a:rPr lang="en-US" sz="2200" dirty="0" smtClean="0">
                <a:solidFill>
                  <a:srgbClr val="070605"/>
                </a:solidFill>
              </a:rPr>
              <a:t>Usual INR goal is 2.0-3.0</a:t>
            </a:r>
          </a:p>
        </p:txBody>
      </p:sp>
      <p:sp>
        <p:nvSpPr>
          <p:cNvPr id="4" name="TextBox 3"/>
          <p:cNvSpPr txBox="1"/>
          <p:nvPr/>
        </p:nvSpPr>
        <p:spPr>
          <a:xfrm>
            <a:off x="0" y="6629400"/>
            <a:ext cx="7543800" cy="246221"/>
          </a:xfrm>
          <a:prstGeom prst="rect">
            <a:avLst/>
          </a:prstGeom>
          <a:noFill/>
        </p:spPr>
        <p:txBody>
          <a:bodyPr wrap="square" rtlCol="0">
            <a:spAutoFit/>
          </a:bodyPr>
          <a:lstStyle/>
          <a:p>
            <a:r>
              <a:rPr lang="en-US" sz="1000" dirty="0" smtClean="0">
                <a:solidFill>
                  <a:srgbClr val="070605"/>
                </a:solidFill>
              </a:rPr>
              <a:t>“Coumadin.” Accessed March 16, 2013. Available online at: &lt;www.coumadin.com&gt;.</a:t>
            </a:r>
            <a:endParaRPr lang="en-US" sz="1000" dirty="0">
              <a:solidFill>
                <a:srgbClr val="070605"/>
              </a:solidFill>
            </a:endParaRPr>
          </a:p>
        </p:txBody>
      </p:sp>
      <p:pic>
        <p:nvPicPr>
          <p:cNvPr id="2050" name="Picture 2" descr="Coumadin - (Warfarin Sodium Tablets, USP) Crystal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805855"/>
            <a:ext cx="3875196" cy="136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31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Coumadin (warfarin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b="1" dirty="0" smtClean="0">
                <a:solidFill>
                  <a:srgbClr val="070605"/>
                </a:solidFill>
              </a:rPr>
              <a:t>Dosage strengths </a:t>
            </a:r>
          </a:p>
          <a:p>
            <a:pPr lvl="1"/>
            <a:r>
              <a:rPr lang="en-US" sz="2200" dirty="0" smtClean="0">
                <a:solidFill>
                  <a:srgbClr val="070605"/>
                </a:solidFill>
              </a:rPr>
              <a:t>1 mg, 2 mg, 2.5 mg, 3 mg, 4 mg, 5 mg, 6 mg, 7.5 mg, 10 mg tablets</a:t>
            </a:r>
            <a:endParaRPr lang="en-US" sz="2200" dirty="0">
              <a:solidFill>
                <a:srgbClr val="070605"/>
              </a:solidFill>
            </a:endParaRPr>
          </a:p>
        </p:txBody>
      </p:sp>
      <p:pic>
        <p:nvPicPr>
          <p:cNvPr id="9218" name="Picture 2" descr="http://www.coumadin.com/PublishingImages/color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7955944"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29400"/>
            <a:ext cx="7543800" cy="246221"/>
          </a:xfrm>
          <a:prstGeom prst="rect">
            <a:avLst/>
          </a:prstGeom>
          <a:noFill/>
        </p:spPr>
        <p:txBody>
          <a:bodyPr wrap="square" rtlCol="0">
            <a:spAutoFit/>
          </a:bodyPr>
          <a:lstStyle/>
          <a:p>
            <a:r>
              <a:rPr lang="en-US" sz="1000" dirty="0" smtClean="0">
                <a:solidFill>
                  <a:srgbClr val="070605"/>
                </a:solidFill>
              </a:rPr>
              <a:t>“Coumadin.” Accessed March 16, 2013. Available online at: &lt;www.coumadin.com&gt;.</a:t>
            </a:r>
            <a:endParaRPr lang="en-US" sz="1000" dirty="0">
              <a:solidFill>
                <a:srgbClr val="070605"/>
              </a:solidFill>
            </a:endParaRPr>
          </a:p>
        </p:txBody>
      </p:sp>
    </p:spTree>
    <p:extLst>
      <p:ext uri="{BB962C8B-B14F-4D97-AF65-F5344CB8AC3E}">
        <p14:creationId xmlns:p14="http://schemas.microsoft.com/office/powerpoint/2010/main" val="3653316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Coumadin (warfarin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b="1" i="1" dirty="0" smtClean="0">
                <a:solidFill>
                  <a:srgbClr val="070605"/>
                </a:solidFill>
              </a:rPr>
              <a:t>Black Box Warning: </a:t>
            </a:r>
            <a:r>
              <a:rPr lang="en-US" dirty="0" smtClean="0">
                <a:solidFill>
                  <a:srgbClr val="070605"/>
                </a:solidFill>
              </a:rPr>
              <a:t>May cause major or fatal bleeding     (</a:t>
            </a:r>
            <a:r>
              <a:rPr lang="en-US" dirty="0">
                <a:solidFill>
                  <a:srgbClr val="070605"/>
                </a:solidFill>
              </a:rPr>
              <a:t>N</a:t>
            </a:r>
            <a:r>
              <a:rPr lang="en-US" dirty="0" smtClean="0">
                <a:solidFill>
                  <a:srgbClr val="070605"/>
                </a:solidFill>
              </a:rPr>
              <a:t>ote: risk is increased in patients 65 years old or older).</a:t>
            </a:r>
          </a:p>
          <a:p>
            <a:r>
              <a:rPr lang="en-US" b="1" dirty="0" smtClean="0">
                <a:solidFill>
                  <a:srgbClr val="070605"/>
                </a:solidFill>
              </a:rPr>
              <a:t>Special Considerations</a:t>
            </a:r>
          </a:p>
          <a:p>
            <a:pPr lvl="1"/>
            <a:r>
              <a:rPr lang="en-US" sz="2200" dirty="0" smtClean="0">
                <a:solidFill>
                  <a:srgbClr val="070605"/>
                </a:solidFill>
              </a:rPr>
              <a:t>Elderly may be more sensitive to anticoagulation</a:t>
            </a:r>
          </a:p>
          <a:p>
            <a:pPr lvl="1"/>
            <a:r>
              <a:rPr lang="en-US" sz="2200" b="1" dirty="0" smtClean="0">
                <a:solidFill>
                  <a:srgbClr val="070605"/>
                </a:solidFill>
              </a:rPr>
              <a:t>High </a:t>
            </a:r>
            <a:r>
              <a:rPr lang="en-US" sz="2200" b="1" dirty="0">
                <a:solidFill>
                  <a:srgbClr val="070605"/>
                </a:solidFill>
              </a:rPr>
              <a:t>alert </a:t>
            </a:r>
            <a:r>
              <a:rPr lang="en-US" sz="2200" b="1" dirty="0" smtClean="0">
                <a:solidFill>
                  <a:srgbClr val="070605"/>
                </a:solidFill>
              </a:rPr>
              <a:t>medication </a:t>
            </a:r>
            <a:r>
              <a:rPr lang="en-US" sz="2200" dirty="0">
                <a:solidFill>
                  <a:srgbClr val="070605"/>
                </a:solidFill>
              </a:rPr>
              <a:t>= </a:t>
            </a:r>
            <a:r>
              <a:rPr lang="en-US" sz="2200" dirty="0" smtClean="0">
                <a:solidFill>
                  <a:srgbClr val="070605"/>
                </a:solidFill>
              </a:rPr>
              <a:t>increased </a:t>
            </a:r>
            <a:r>
              <a:rPr lang="en-US" sz="2200" dirty="0">
                <a:solidFill>
                  <a:srgbClr val="070605"/>
                </a:solidFill>
              </a:rPr>
              <a:t>risk of serious side effects if used in error</a:t>
            </a:r>
          </a:p>
          <a:p>
            <a:r>
              <a:rPr lang="en-US" b="1" dirty="0" smtClean="0">
                <a:solidFill>
                  <a:srgbClr val="070605"/>
                </a:solidFill>
              </a:rPr>
              <a:t>Side Effects</a:t>
            </a:r>
          </a:p>
          <a:p>
            <a:pPr lvl="1"/>
            <a:r>
              <a:rPr lang="en-US" sz="2200" dirty="0" smtClean="0">
                <a:solidFill>
                  <a:srgbClr val="070605"/>
                </a:solidFill>
              </a:rPr>
              <a:t>Bleeding (</a:t>
            </a:r>
            <a:r>
              <a:rPr lang="en-US" sz="2200" dirty="0" err="1" smtClean="0">
                <a:solidFill>
                  <a:srgbClr val="070605"/>
                </a:solidFill>
              </a:rPr>
              <a:t>ie</a:t>
            </a:r>
            <a:r>
              <a:rPr lang="en-US" sz="2200" dirty="0" smtClean="0">
                <a:solidFill>
                  <a:srgbClr val="070605"/>
                </a:solidFill>
              </a:rPr>
              <a:t>. blood in urine or stool, nose bleeds, bruising)</a:t>
            </a:r>
          </a:p>
        </p:txBody>
      </p:sp>
      <p:sp>
        <p:nvSpPr>
          <p:cNvPr id="4" name="TextBox 3"/>
          <p:cNvSpPr txBox="1"/>
          <p:nvPr/>
        </p:nvSpPr>
        <p:spPr>
          <a:xfrm>
            <a:off x="0" y="6629400"/>
            <a:ext cx="7543800" cy="246221"/>
          </a:xfrm>
          <a:prstGeom prst="rect">
            <a:avLst/>
          </a:prstGeom>
          <a:noFill/>
        </p:spPr>
        <p:txBody>
          <a:bodyPr wrap="square" rtlCol="0">
            <a:spAutoFit/>
          </a:bodyPr>
          <a:lstStyle/>
          <a:p>
            <a:r>
              <a:rPr lang="en-US" sz="1000" dirty="0" smtClean="0">
                <a:solidFill>
                  <a:srgbClr val="070605"/>
                </a:solidFill>
              </a:rPr>
              <a:t>“Coumadin.” Accessed March 16, 2013. Available online at: &lt;www.coumadin.com&gt;.</a:t>
            </a:r>
            <a:endParaRPr lang="en-US" sz="1000" dirty="0">
              <a:solidFill>
                <a:srgbClr val="070605"/>
              </a:solidFill>
            </a:endParaRPr>
          </a:p>
        </p:txBody>
      </p:sp>
    </p:spTree>
    <p:extLst>
      <p:ext uri="{BB962C8B-B14F-4D97-AF65-F5344CB8AC3E}">
        <p14:creationId xmlns:p14="http://schemas.microsoft.com/office/powerpoint/2010/main" val="912679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Coumadin (warfarin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a:xfrm>
            <a:off x="381000" y="1600200"/>
            <a:ext cx="8001000" cy="4800600"/>
          </a:xfrm>
        </p:spPr>
        <p:txBody>
          <a:bodyPr>
            <a:normAutofit/>
          </a:bodyPr>
          <a:lstStyle/>
          <a:p>
            <a:r>
              <a:rPr lang="en-US" b="1" dirty="0">
                <a:solidFill>
                  <a:srgbClr val="070605"/>
                </a:solidFill>
              </a:rPr>
              <a:t>Monitoring Parameters</a:t>
            </a:r>
          </a:p>
          <a:p>
            <a:pPr lvl="1"/>
            <a:r>
              <a:rPr lang="en-US" sz="2200" dirty="0" smtClean="0">
                <a:solidFill>
                  <a:srgbClr val="070605"/>
                </a:solidFill>
              </a:rPr>
              <a:t>INR </a:t>
            </a:r>
            <a:r>
              <a:rPr lang="en-US" sz="2200" dirty="0">
                <a:solidFill>
                  <a:srgbClr val="070605"/>
                </a:solidFill>
              </a:rPr>
              <a:t>(International Normalization Ratio) is measured routinely</a:t>
            </a:r>
          </a:p>
          <a:p>
            <a:pPr lvl="2"/>
            <a:r>
              <a:rPr lang="en-US" sz="2200" dirty="0">
                <a:solidFill>
                  <a:srgbClr val="070605"/>
                </a:solidFill>
              </a:rPr>
              <a:t>Blood test that reflects the amount of anticoagulation</a:t>
            </a:r>
          </a:p>
          <a:p>
            <a:pPr lvl="2"/>
            <a:r>
              <a:rPr lang="en-US" sz="2200" dirty="0">
                <a:solidFill>
                  <a:srgbClr val="070605"/>
                </a:solidFill>
              </a:rPr>
              <a:t>Measured more frequently in the beginning until INR stabilizes then measurements can be spaced out longer (</a:t>
            </a:r>
            <a:r>
              <a:rPr lang="en-US" sz="2200" dirty="0" err="1">
                <a:solidFill>
                  <a:srgbClr val="070605"/>
                </a:solidFill>
              </a:rPr>
              <a:t>ie</a:t>
            </a:r>
            <a:r>
              <a:rPr lang="en-US" sz="2200" dirty="0">
                <a:solidFill>
                  <a:srgbClr val="070605"/>
                </a:solidFill>
              </a:rPr>
              <a:t>. every 4 weeks) </a:t>
            </a:r>
          </a:p>
          <a:p>
            <a:pPr lvl="2"/>
            <a:r>
              <a:rPr lang="en-US" sz="2200" b="1" dirty="0">
                <a:solidFill>
                  <a:srgbClr val="070605"/>
                </a:solidFill>
              </a:rPr>
              <a:t>HIGH INR </a:t>
            </a:r>
            <a:r>
              <a:rPr lang="en-US" sz="2200" b="1" dirty="0" smtClean="0">
                <a:solidFill>
                  <a:srgbClr val="070605"/>
                </a:solidFill>
              </a:rPr>
              <a:t>(</a:t>
            </a:r>
            <a:r>
              <a:rPr lang="en-US" sz="2200" b="1" dirty="0" err="1" smtClean="0">
                <a:solidFill>
                  <a:srgbClr val="070605"/>
                </a:solidFill>
              </a:rPr>
              <a:t>ie</a:t>
            </a:r>
            <a:r>
              <a:rPr lang="en-US" sz="2200" b="1" dirty="0" smtClean="0">
                <a:solidFill>
                  <a:srgbClr val="070605"/>
                </a:solidFill>
              </a:rPr>
              <a:t>. greater than 3.0)</a:t>
            </a:r>
            <a:r>
              <a:rPr lang="en-US" sz="2200" dirty="0" smtClean="0">
                <a:solidFill>
                  <a:srgbClr val="070605"/>
                </a:solidFill>
              </a:rPr>
              <a:t>= </a:t>
            </a:r>
            <a:r>
              <a:rPr lang="en-US" sz="2200" dirty="0">
                <a:solidFill>
                  <a:srgbClr val="070605"/>
                </a:solidFill>
              </a:rPr>
              <a:t>increased risk of BLEEDING </a:t>
            </a:r>
            <a:r>
              <a:rPr lang="en-US" sz="2200" dirty="0" smtClean="0">
                <a:solidFill>
                  <a:srgbClr val="070605"/>
                </a:solidFill>
              </a:rPr>
              <a:t>(too much anticoagulation</a:t>
            </a:r>
            <a:r>
              <a:rPr lang="en-US" sz="2200" dirty="0">
                <a:solidFill>
                  <a:srgbClr val="070605"/>
                </a:solidFill>
              </a:rPr>
              <a:t>)</a:t>
            </a:r>
          </a:p>
          <a:p>
            <a:pPr lvl="2"/>
            <a:r>
              <a:rPr lang="en-US" sz="2200" b="1" dirty="0">
                <a:solidFill>
                  <a:srgbClr val="070605"/>
                </a:solidFill>
              </a:rPr>
              <a:t>LOW INR </a:t>
            </a:r>
            <a:r>
              <a:rPr lang="en-US" sz="2200" b="1" dirty="0" smtClean="0">
                <a:solidFill>
                  <a:srgbClr val="070605"/>
                </a:solidFill>
              </a:rPr>
              <a:t>(</a:t>
            </a:r>
            <a:r>
              <a:rPr lang="en-US" sz="2200" b="1" dirty="0" err="1" smtClean="0">
                <a:solidFill>
                  <a:srgbClr val="070605"/>
                </a:solidFill>
              </a:rPr>
              <a:t>ie</a:t>
            </a:r>
            <a:r>
              <a:rPr lang="en-US" sz="2200" b="1" dirty="0" smtClean="0">
                <a:solidFill>
                  <a:srgbClr val="070605"/>
                </a:solidFill>
              </a:rPr>
              <a:t>. less than 2.0)</a:t>
            </a:r>
            <a:r>
              <a:rPr lang="en-US" sz="2200" dirty="0" smtClean="0">
                <a:solidFill>
                  <a:srgbClr val="070605"/>
                </a:solidFill>
              </a:rPr>
              <a:t>= </a:t>
            </a:r>
            <a:r>
              <a:rPr lang="en-US" sz="2200" dirty="0">
                <a:solidFill>
                  <a:srgbClr val="070605"/>
                </a:solidFill>
              </a:rPr>
              <a:t>increased risk </a:t>
            </a:r>
            <a:r>
              <a:rPr lang="en-US" sz="2200" dirty="0" smtClean="0">
                <a:solidFill>
                  <a:srgbClr val="070605"/>
                </a:solidFill>
              </a:rPr>
              <a:t>of CLOTTING         </a:t>
            </a:r>
            <a:r>
              <a:rPr lang="en-US" sz="2200" dirty="0" smtClean="0">
                <a:solidFill>
                  <a:srgbClr val="070605"/>
                </a:solidFill>
              </a:rPr>
              <a:t>(</a:t>
            </a:r>
            <a:r>
              <a:rPr lang="en-US" sz="2200" dirty="0">
                <a:solidFill>
                  <a:srgbClr val="070605"/>
                </a:solidFill>
              </a:rPr>
              <a:t>not enough anticoagulation</a:t>
            </a:r>
            <a:r>
              <a:rPr lang="en-US" sz="2200" dirty="0" smtClean="0">
                <a:solidFill>
                  <a:srgbClr val="070605"/>
                </a:solidFill>
              </a:rPr>
              <a:t>)</a:t>
            </a:r>
          </a:p>
          <a:p>
            <a:pPr lvl="1"/>
            <a:r>
              <a:rPr lang="en-US" sz="2200" dirty="0">
                <a:solidFill>
                  <a:srgbClr val="070605"/>
                </a:solidFill>
              </a:rPr>
              <a:t>Lots of drug and food interactions – can lead to high or low INR</a:t>
            </a:r>
          </a:p>
          <a:p>
            <a:pPr lvl="1"/>
            <a:endParaRPr lang="en-US" sz="2200" dirty="0" smtClean="0">
              <a:solidFill>
                <a:srgbClr val="070605"/>
              </a:solidFill>
            </a:endParaRPr>
          </a:p>
          <a:p>
            <a:pPr lvl="1"/>
            <a:endParaRPr lang="en-US" sz="2200" dirty="0">
              <a:solidFill>
                <a:srgbClr val="070605"/>
              </a:solidFill>
            </a:endParaRPr>
          </a:p>
          <a:p>
            <a:endParaRPr lang="en-US" sz="2000" dirty="0">
              <a:solidFill>
                <a:srgbClr val="070605"/>
              </a:solidFill>
            </a:endParaRPr>
          </a:p>
        </p:txBody>
      </p:sp>
      <p:sp>
        <p:nvSpPr>
          <p:cNvPr id="4" name="TextBox 3"/>
          <p:cNvSpPr txBox="1"/>
          <p:nvPr/>
        </p:nvSpPr>
        <p:spPr>
          <a:xfrm>
            <a:off x="0" y="6629400"/>
            <a:ext cx="7543800" cy="246221"/>
          </a:xfrm>
          <a:prstGeom prst="rect">
            <a:avLst/>
          </a:prstGeom>
          <a:noFill/>
        </p:spPr>
        <p:txBody>
          <a:bodyPr wrap="square" rtlCol="0">
            <a:spAutoFit/>
          </a:bodyPr>
          <a:lstStyle/>
          <a:p>
            <a:r>
              <a:rPr lang="en-US" sz="1000" dirty="0" smtClean="0">
                <a:solidFill>
                  <a:srgbClr val="070605"/>
                </a:solidFill>
              </a:rPr>
              <a:t>“Coumadin.” Accessed March 16, 2013. Available online at: &lt;www.coumadin.com&gt;.</a:t>
            </a:r>
            <a:endParaRPr lang="en-US" sz="1000" dirty="0">
              <a:solidFill>
                <a:srgbClr val="070605"/>
              </a:solidFill>
            </a:endParaRPr>
          </a:p>
        </p:txBody>
      </p:sp>
    </p:spTree>
    <p:extLst>
      <p:ext uri="{BB962C8B-B14F-4D97-AF65-F5344CB8AC3E}">
        <p14:creationId xmlns:p14="http://schemas.microsoft.com/office/powerpoint/2010/main" val="1807171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Coumadin (warfarin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a:xfrm>
            <a:off x="457200" y="1600200"/>
            <a:ext cx="7848600" cy="4800600"/>
          </a:xfrm>
        </p:spPr>
        <p:txBody>
          <a:bodyPr>
            <a:noAutofit/>
          </a:bodyPr>
          <a:lstStyle/>
          <a:p>
            <a:r>
              <a:rPr lang="en-US" b="1" dirty="0" smtClean="0">
                <a:solidFill>
                  <a:srgbClr val="070605"/>
                </a:solidFill>
              </a:rPr>
              <a:t>Dietary Considerations</a:t>
            </a:r>
          </a:p>
          <a:p>
            <a:pPr lvl="1"/>
            <a:r>
              <a:rPr lang="en-US" sz="2200" dirty="0" smtClean="0">
                <a:solidFill>
                  <a:srgbClr val="070605"/>
                </a:solidFill>
              </a:rPr>
              <a:t>Food/drink </a:t>
            </a:r>
            <a:r>
              <a:rPr lang="en-US" sz="2200" dirty="0">
                <a:solidFill>
                  <a:srgbClr val="070605"/>
                </a:solidFill>
              </a:rPr>
              <a:t>that </a:t>
            </a:r>
            <a:r>
              <a:rPr lang="en-US" sz="2200" dirty="0" smtClean="0">
                <a:solidFill>
                  <a:srgbClr val="070605"/>
                </a:solidFill>
              </a:rPr>
              <a:t>contains </a:t>
            </a:r>
            <a:r>
              <a:rPr lang="en-US" sz="2200" b="1" dirty="0">
                <a:solidFill>
                  <a:srgbClr val="070605"/>
                </a:solidFill>
              </a:rPr>
              <a:t>VITAMIN K </a:t>
            </a:r>
            <a:r>
              <a:rPr lang="en-US" sz="2200" dirty="0">
                <a:solidFill>
                  <a:srgbClr val="070605"/>
                </a:solidFill>
              </a:rPr>
              <a:t>influence the effects of Coumadin</a:t>
            </a:r>
          </a:p>
          <a:p>
            <a:pPr lvl="1"/>
            <a:r>
              <a:rPr lang="en-US" sz="2200" dirty="0">
                <a:solidFill>
                  <a:srgbClr val="070605"/>
                </a:solidFill>
              </a:rPr>
              <a:t>Foods </a:t>
            </a:r>
            <a:r>
              <a:rPr lang="en-US" sz="2200" b="1" dirty="0">
                <a:solidFill>
                  <a:srgbClr val="070605"/>
                </a:solidFill>
              </a:rPr>
              <a:t>HIGH</a:t>
            </a:r>
            <a:r>
              <a:rPr lang="en-US" sz="2200" dirty="0">
                <a:solidFill>
                  <a:srgbClr val="070605"/>
                </a:solidFill>
              </a:rPr>
              <a:t> in vitamin K = </a:t>
            </a:r>
            <a:r>
              <a:rPr lang="en-US" sz="2200" b="1" dirty="0">
                <a:solidFill>
                  <a:srgbClr val="070605"/>
                </a:solidFill>
              </a:rPr>
              <a:t>DECREASE</a:t>
            </a:r>
            <a:r>
              <a:rPr lang="en-US" sz="2200" dirty="0">
                <a:solidFill>
                  <a:srgbClr val="070605"/>
                </a:solidFill>
              </a:rPr>
              <a:t> </a:t>
            </a:r>
            <a:r>
              <a:rPr lang="en-US" sz="2200" b="1" dirty="0">
                <a:solidFill>
                  <a:srgbClr val="070605"/>
                </a:solidFill>
              </a:rPr>
              <a:t>INR </a:t>
            </a:r>
          </a:p>
          <a:p>
            <a:pPr lvl="1"/>
            <a:r>
              <a:rPr lang="en-US" sz="2200" dirty="0">
                <a:solidFill>
                  <a:srgbClr val="070605"/>
                </a:solidFill>
              </a:rPr>
              <a:t>Ensure</a:t>
            </a:r>
            <a:r>
              <a:rPr lang="en-US" sz="2200" b="1" dirty="0">
                <a:solidFill>
                  <a:srgbClr val="070605"/>
                </a:solidFill>
              </a:rPr>
              <a:t> CONSISTENCY </a:t>
            </a:r>
            <a:r>
              <a:rPr lang="en-US" sz="2200" dirty="0" smtClean="0">
                <a:solidFill>
                  <a:srgbClr val="070605"/>
                </a:solidFill>
              </a:rPr>
              <a:t>from week to week with consumption of food/drink that contains vitamin K </a:t>
            </a:r>
            <a:endParaRPr lang="en-US" sz="2200" b="1" dirty="0">
              <a:solidFill>
                <a:srgbClr val="070605"/>
              </a:solidFill>
            </a:endParaRPr>
          </a:p>
          <a:p>
            <a:endParaRPr lang="en-US" b="1" dirty="0" smtClean="0">
              <a:solidFill>
                <a:srgbClr val="070605"/>
              </a:solidFill>
            </a:endParaRPr>
          </a:p>
          <a:p>
            <a:pPr lvl="2"/>
            <a:endParaRPr lang="en-US" sz="2000" dirty="0">
              <a:solidFill>
                <a:srgbClr val="070605"/>
              </a:solidFill>
            </a:endParaRPr>
          </a:p>
        </p:txBody>
      </p:sp>
      <p:sp>
        <p:nvSpPr>
          <p:cNvPr id="4" name="TextBox 3"/>
          <p:cNvSpPr txBox="1"/>
          <p:nvPr/>
        </p:nvSpPr>
        <p:spPr>
          <a:xfrm>
            <a:off x="0" y="6629400"/>
            <a:ext cx="7543800" cy="246221"/>
          </a:xfrm>
          <a:prstGeom prst="rect">
            <a:avLst/>
          </a:prstGeom>
          <a:noFill/>
        </p:spPr>
        <p:txBody>
          <a:bodyPr wrap="square" rtlCol="0">
            <a:spAutoFit/>
          </a:bodyPr>
          <a:lstStyle/>
          <a:p>
            <a:r>
              <a:rPr lang="en-US" sz="1000" dirty="0" smtClean="0">
                <a:solidFill>
                  <a:srgbClr val="070605"/>
                </a:solidFill>
              </a:rPr>
              <a:t>“Coumadin.” Accessed March 16, 2013. Available online at: &lt;www.coumadin.com&gt;.</a:t>
            </a:r>
            <a:endParaRPr lang="en-US" sz="1000" dirty="0">
              <a:solidFill>
                <a:srgbClr val="070605"/>
              </a:solidFill>
            </a:endParaRPr>
          </a:p>
        </p:txBody>
      </p:sp>
    </p:spTree>
    <p:extLst>
      <p:ext uri="{BB962C8B-B14F-4D97-AF65-F5344CB8AC3E}">
        <p14:creationId xmlns:p14="http://schemas.microsoft.com/office/powerpoint/2010/main" val="2385554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Coumadin (warfarin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a:xfrm>
            <a:off x="457200" y="1600200"/>
            <a:ext cx="7924800" cy="4800600"/>
          </a:xfrm>
        </p:spPr>
        <p:txBody>
          <a:bodyPr>
            <a:noAutofit/>
          </a:bodyPr>
          <a:lstStyle/>
          <a:p>
            <a:r>
              <a:rPr lang="en-US" b="1" dirty="0" smtClean="0">
                <a:solidFill>
                  <a:srgbClr val="070605"/>
                </a:solidFill>
              </a:rPr>
              <a:t>Dietary Considerations</a:t>
            </a:r>
          </a:p>
          <a:p>
            <a:pPr lvl="1"/>
            <a:r>
              <a:rPr lang="en-US" sz="2200" dirty="0" smtClean="0">
                <a:solidFill>
                  <a:srgbClr val="070605"/>
                </a:solidFill>
              </a:rPr>
              <a:t>Food/drink with high vitamin K content:</a:t>
            </a:r>
          </a:p>
          <a:p>
            <a:pPr lvl="2"/>
            <a:r>
              <a:rPr lang="en-US" sz="2200" dirty="0" smtClean="0">
                <a:solidFill>
                  <a:srgbClr val="070605"/>
                </a:solidFill>
              </a:rPr>
              <a:t>Dark leafy greens (</a:t>
            </a:r>
            <a:r>
              <a:rPr lang="en-US" sz="2200" dirty="0" err="1" smtClean="0">
                <a:solidFill>
                  <a:srgbClr val="070605"/>
                </a:solidFill>
              </a:rPr>
              <a:t>ie</a:t>
            </a:r>
            <a:r>
              <a:rPr lang="en-US" sz="2200" dirty="0" smtClean="0">
                <a:solidFill>
                  <a:srgbClr val="070605"/>
                </a:solidFill>
              </a:rPr>
              <a:t>. spinach, kale, collards, turnip greens)</a:t>
            </a:r>
          </a:p>
          <a:p>
            <a:pPr lvl="2"/>
            <a:r>
              <a:rPr lang="en-US" sz="2200" dirty="0" smtClean="0">
                <a:solidFill>
                  <a:srgbClr val="070605"/>
                </a:solidFill>
              </a:rPr>
              <a:t>Broccoli</a:t>
            </a:r>
          </a:p>
          <a:p>
            <a:pPr lvl="2"/>
            <a:r>
              <a:rPr lang="en-US" sz="2200" dirty="0" smtClean="0">
                <a:solidFill>
                  <a:srgbClr val="070605"/>
                </a:solidFill>
              </a:rPr>
              <a:t>Cabbage/salad</a:t>
            </a:r>
          </a:p>
          <a:p>
            <a:pPr lvl="2"/>
            <a:r>
              <a:rPr lang="en-US" sz="2200" dirty="0" smtClean="0">
                <a:solidFill>
                  <a:srgbClr val="070605"/>
                </a:solidFill>
              </a:rPr>
              <a:t>Mayonnaise</a:t>
            </a:r>
          </a:p>
          <a:p>
            <a:pPr lvl="2"/>
            <a:r>
              <a:rPr lang="en-US" sz="2200" dirty="0" smtClean="0">
                <a:solidFill>
                  <a:srgbClr val="070605"/>
                </a:solidFill>
              </a:rPr>
              <a:t>Livermush</a:t>
            </a:r>
          </a:p>
          <a:p>
            <a:pPr lvl="2"/>
            <a:r>
              <a:rPr lang="en-US" sz="2200" dirty="0" smtClean="0">
                <a:solidFill>
                  <a:srgbClr val="070605"/>
                </a:solidFill>
              </a:rPr>
              <a:t>Green tea</a:t>
            </a:r>
          </a:p>
          <a:p>
            <a:pPr lvl="2"/>
            <a:endParaRPr lang="en-US" sz="2000" dirty="0">
              <a:solidFill>
                <a:srgbClr val="070605"/>
              </a:solidFill>
            </a:endParaRPr>
          </a:p>
        </p:txBody>
      </p:sp>
      <p:sp>
        <p:nvSpPr>
          <p:cNvPr id="4" name="TextBox 3"/>
          <p:cNvSpPr txBox="1"/>
          <p:nvPr/>
        </p:nvSpPr>
        <p:spPr>
          <a:xfrm>
            <a:off x="0" y="6629400"/>
            <a:ext cx="7543800" cy="246221"/>
          </a:xfrm>
          <a:prstGeom prst="rect">
            <a:avLst/>
          </a:prstGeom>
          <a:noFill/>
        </p:spPr>
        <p:txBody>
          <a:bodyPr wrap="square" rtlCol="0">
            <a:spAutoFit/>
          </a:bodyPr>
          <a:lstStyle/>
          <a:p>
            <a:r>
              <a:rPr lang="en-US" sz="1000" dirty="0" smtClean="0">
                <a:solidFill>
                  <a:srgbClr val="070605"/>
                </a:solidFill>
              </a:rPr>
              <a:t>“Coumadin.” Accessed March 16, 2013. Available online at: &lt;www.coumadin.com&gt;.</a:t>
            </a:r>
            <a:endParaRPr lang="en-US" sz="1000" dirty="0">
              <a:solidFill>
                <a:srgbClr val="070605"/>
              </a:solidFill>
            </a:endParaRPr>
          </a:p>
        </p:txBody>
      </p:sp>
      <p:pic>
        <p:nvPicPr>
          <p:cNvPr id="4098" name="Picture 2" descr="http://gourmay.net/wp-content/uploads/2013/03/broccol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15408"/>
            <a:ext cx="1752600" cy="15568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1.bp.blogspot.com/_7Ytpo8lvroU/SxRmvRE1c1I/AAAAAAAAAI0/dp7r8h_E80I/s1600/salad,+plain+gree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419600"/>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hellmanns.com/Images/380/380-978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114800"/>
            <a:ext cx="1676400" cy="187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6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Eliquis (apixaban)</a:t>
            </a:r>
            <a:endParaRPr lang="en-US" sz="4000" dirty="0">
              <a:solidFill>
                <a:srgbClr val="070605"/>
              </a:solidFill>
            </a:endParaRPr>
          </a:p>
        </p:txBody>
      </p:sp>
      <p:sp>
        <p:nvSpPr>
          <p:cNvPr id="5" name="Content Placeholder 2"/>
          <p:cNvSpPr txBox="1">
            <a:spLocks/>
          </p:cNvSpPr>
          <p:nvPr/>
        </p:nvSpPr>
        <p:spPr>
          <a:xfrm>
            <a:off x="457200" y="1600200"/>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b="1" dirty="0" smtClean="0">
                <a:solidFill>
                  <a:srgbClr val="070605"/>
                </a:solidFill>
              </a:rPr>
              <a:t>New medication (FDA approved Dec. 28, 2012)</a:t>
            </a:r>
          </a:p>
          <a:p>
            <a:r>
              <a:rPr lang="en-US" b="1" dirty="0" smtClean="0">
                <a:solidFill>
                  <a:srgbClr val="070605"/>
                </a:solidFill>
              </a:rPr>
              <a:t>Purpose</a:t>
            </a:r>
          </a:p>
          <a:p>
            <a:pPr lvl="1"/>
            <a:r>
              <a:rPr lang="en-US" sz="2200" dirty="0" smtClean="0">
                <a:solidFill>
                  <a:srgbClr val="070605"/>
                </a:solidFill>
              </a:rPr>
              <a:t>For prevention of </a:t>
            </a:r>
            <a:r>
              <a:rPr lang="en-US" sz="2200" dirty="0">
                <a:solidFill>
                  <a:srgbClr val="070605"/>
                </a:solidFill>
              </a:rPr>
              <a:t>stroke or embolism in patients with atrial fibrillation</a:t>
            </a:r>
          </a:p>
          <a:p>
            <a:r>
              <a:rPr lang="en-US" b="1" dirty="0" smtClean="0">
                <a:solidFill>
                  <a:srgbClr val="070605"/>
                </a:solidFill>
              </a:rPr>
              <a:t>Dosing</a:t>
            </a:r>
          </a:p>
          <a:p>
            <a:pPr lvl="1"/>
            <a:r>
              <a:rPr lang="en-US" sz="2200" dirty="0" smtClean="0">
                <a:solidFill>
                  <a:srgbClr val="070605"/>
                </a:solidFill>
              </a:rPr>
              <a:t>5 mg </a:t>
            </a:r>
            <a:r>
              <a:rPr lang="en-US" sz="2200" dirty="0">
                <a:solidFill>
                  <a:srgbClr val="070605"/>
                </a:solidFill>
              </a:rPr>
              <a:t>twice a </a:t>
            </a:r>
            <a:r>
              <a:rPr lang="en-US" sz="2200" dirty="0" smtClean="0">
                <a:solidFill>
                  <a:srgbClr val="070605"/>
                </a:solidFill>
              </a:rPr>
              <a:t>day</a:t>
            </a:r>
          </a:p>
          <a:p>
            <a:pPr lvl="1"/>
            <a:r>
              <a:rPr lang="en-US" sz="2200" dirty="0" smtClean="0">
                <a:solidFill>
                  <a:srgbClr val="070605"/>
                </a:solidFill>
              </a:rPr>
              <a:t>2.5 </a:t>
            </a:r>
            <a:r>
              <a:rPr lang="en-US" sz="2200" dirty="0">
                <a:solidFill>
                  <a:srgbClr val="070605"/>
                </a:solidFill>
              </a:rPr>
              <a:t>mg twice a day if the patient has 2 of the </a:t>
            </a:r>
            <a:r>
              <a:rPr lang="en-US" sz="2200" dirty="0" smtClean="0">
                <a:solidFill>
                  <a:srgbClr val="070605"/>
                </a:solidFill>
              </a:rPr>
              <a:t>following:</a:t>
            </a:r>
          </a:p>
          <a:p>
            <a:pPr lvl="2"/>
            <a:r>
              <a:rPr lang="en-US" sz="2200" dirty="0" smtClean="0">
                <a:solidFill>
                  <a:srgbClr val="070605"/>
                </a:solidFill>
              </a:rPr>
              <a:t>80 </a:t>
            </a:r>
            <a:r>
              <a:rPr lang="en-US" sz="2200" dirty="0">
                <a:solidFill>
                  <a:srgbClr val="070605"/>
                </a:solidFill>
              </a:rPr>
              <a:t>years old or </a:t>
            </a:r>
            <a:r>
              <a:rPr lang="en-US" sz="2200" dirty="0" smtClean="0">
                <a:solidFill>
                  <a:srgbClr val="070605"/>
                </a:solidFill>
              </a:rPr>
              <a:t>older</a:t>
            </a:r>
          </a:p>
          <a:p>
            <a:pPr lvl="2"/>
            <a:r>
              <a:rPr lang="en-US" sz="2200" dirty="0" smtClean="0">
                <a:solidFill>
                  <a:srgbClr val="070605"/>
                </a:solidFill>
              </a:rPr>
              <a:t>Weighs </a:t>
            </a:r>
            <a:r>
              <a:rPr lang="en-US" sz="2200" dirty="0">
                <a:solidFill>
                  <a:srgbClr val="070605"/>
                </a:solidFill>
              </a:rPr>
              <a:t>132 </a:t>
            </a:r>
            <a:r>
              <a:rPr lang="en-US" sz="2200" dirty="0" err="1">
                <a:solidFill>
                  <a:srgbClr val="070605"/>
                </a:solidFill>
              </a:rPr>
              <a:t>lb</a:t>
            </a:r>
            <a:r>
              <a:rPr lang="en-US" sz="2200" dirty="0">
                <a:solidFill>
                  <a:srgbClr val="070605"/>
                </a:solidFill>
              </a:rPr>
              <a:t> or </a:t>
            </a:r>
            <a:r>
              <a:rPr lang="en-US" sz="2200" dirty="0" smtClean="0">
                <a:solidFill>
                  <a:srgbClr val="070605"/>
                </a:solidFill>
              </a:rPr>
              <a:t>less</a:t>
            </a:r>
          </a:p>
          <a:p>
            <a:pPr lvl="2"/>
            <a:r>
              <a:rPr lang="en-US" sz="2200" dirty="0" err="1" smtClean="0">
                <a:solidFill>
                  <a:srgbClr val="070605"/>
                </a:solidFill>
              </a:rPr>
              <a:t>SCr</a:t>
            </a:r>
            <a:r>
              <a:rPr lang="en-US" sz="2200" dirty="0" smtClean="0">
                <a:solidFill>
                  <a:srgbClr val="070605"/>
                </a:solidFill>
              </a:rPr>
              <a:t> </a:t>
            </a:r>
            <a:r>
              <a:rPr lang="en-US" sz="2200" dirty="0">
                <a:solidFill>
                  <a:srgbClr val="070605"/>
                </a:solidFill>
              </a:rPr>
              <a:t>1.5 or </a:t>
            </a:r>
            <a:r>
              <a:rPr lang="en-US" sz="2200" dirty="0" smtClean="0">
                <a:solidFill>
                  <a:srgbClr val="070605"/>
                </a:solidFill>
              </a:rPr>
              <a:t>greater</a:t>
            </a:r>
          </a:p>
          <a:p>
            <a:r>
              <a:rPr lang="en-US" b="1" dirty="0" smtClean="0">
                <a:solidFill>
                  <a:srgbClr val="070605"/>
                </a:solidFill>
              </a:rPr>
              <a:t>Dosage Strengths</a:t>
            </a:r>
          </a:p>
          <a:p>
            <a:pPr lvl="1"/>
            <a:r>
              <a:rPr lang="en-US" sz="2200" dirty="0" smtClean="0">
                <a:solidFill>
                  <a:srgbClr val="070605"/>
                </a:solidFill>
              </a:rPr>
              <a:t>2.5 mg and 5 mg tablets</a:t>
            </a:r>
            <a:endParaRPr lang="en-US" sz="2200" dirty="0">
              <a:solidFill>
                <a:srgbClr val="070605"/>
              </a:solidFill>
            </a:endParaRPr>
          </a:p>
        </p:txBody>
      </p:sp>
      <p:pic>
        <p:nvPicPr>
          <p:cNvPr id="1028" name="Picture 4" descr="Eliqu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953000"/>
            <a:ext cx="2133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6477000"/>
            <a:ext cx="7086600" cy="400110"/>
          </a:xfrm>
          <a:prstGeom prst="rect">
            <a:avLst/>
          </a:prstGeom>
          <a:noFill/>
        </p:spPr>
        <p:txBody>
          <a:bodyPr wrap="square" rtlCol="0">
            <a:spAutoFit/>
          </a:bodyPr>
          <a:lstStyle/>
          <a:p>
            <a:r>
              <a:rPr lang="en-US" sz="1000" dirty="0" smtClean="0">
                <a:solidFill>
                  <a:srgbClr val="070605"/>
                </a:solidFill>
              </a:rPr>
              <a:t>“Eliquis.” Accessed March 15, 2013. </a:t>
            </a:r>
            <a:r>
              <a:rPr lang="en-US" sz="1000" dirty="0">
                <a:solidFill>
                  <a:srgbClr val="070605"/>
                </a:solidFill>
              </a:rPr>
              <a:t>Available online at: </a:t>
            </a:r>
            <a:r>
              <a:rPr lang="en-US" sz="1000" dirty="0" smtClean="0">
                <a:solidFill>
                  <a:srgbClr val="070605"/>
                </a:solidFill>
              </a:rPr>
              <a:t>&lt;https</a:t>
            </a:r>
            <a:r>
              <a:rPr lang="en-US" sz="1000" dirty="0">
                <a:solidFill>
                  <a:srgbClr val="070605"/>
                </a:solidFill>
              </a:rPr>
              <a:t>://</a:t>
            </a:r>
            <a:r>
              <a:rPr lang="en-US" sz="1000" dirty="0" smtClean="0">
                <a:solidFill>
                  <a:srgbClr val="070605"/>
                </a:solidFill>
              </a:rPr>
              <a:t>www.hcp.eliquis.com/Pages/index.aspx&gt;.</a:t>
            </a:r>
          </a:p>
          <a:p>
            <a:r>
              <a:rPr lang="en-US" sz="1000" dirty="0" smtClean="0">
                <a:solidFill>
                  <a:srgbClr val="070605"/>
                </a:solidFill>
              </a:rPr>
              <a:t>“Eliquis.” </a:t>
            </a:r>
            <a:r>
              <a:rPr lang="en-US" sz="1000" dirty="0" err="1">
                <a:solidFill>
                  <a:srgbClr val="070605"/>
                </a:solidFill>
              </a:rPr>
              <a:t>UpToDate</a:t>
            </a:r>
            <a:r>
              <a:rPr lang="en-US" sz="1000" dirty="0">
                <a:solidFill>
                  <a:srgbClr val="070605"/>
                </a:solidFill>
              </a:rPr>
              <a:t>. </a:t>
            </a:r>
            <a:r>
              <a:rPr lang="en-US" sz="1000" dirty="0" smtClean="0">
                <a:solidFill>
                  <a:srgbClr val="070605"/>
                </a:solidFill>
              </a:rPr>
              <a:t>Accessed March 15, 2013. Available online at: &lt;www.uptodate.com&gt;.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Eliquis (apixaban)</a:t>
            </a:r>
          </a:p>
        </p:txBody>
      </p:sp>
      <p:sp>
        <p:nvSpPr>
          <p:cNvPr id="5" name="Content Placeholder 4"/>
          <p:cNvSpPr>
            <a:spLocks noGrp="1"/>
          </p:cNvSpPr>
          <p:nvPr>
            <p:ph idx="1"/>
          </p:nvPr>
        </p:nvSpPr>
        <p:spPr>
          <a:xfrm>
            <a:off x="457200" y="1600199"/>
            <a:ext cx="7848600" cy="5076855"/>
          </a:xfrm>
        </p:spPr>
        <p:txBody>
          <a:bodyPr>
            <a:normAutofit/>
          </a:bodyPr>
          <a:lstStyle/>
          <a:p>
            <a:r>
              <a:rPr lang="en-US" b="1" i="1" dirty="0">
                <a:solidFill>
                  <a:srgbClr val="070605"/>
                </a:solidFill>
              </a:rPr>
              <a:t>Black Box Warning</a:t>
            </a:r>
            <a:r>
              <a:rPr lang="en-US" dirty="0">
                <a:solidFill>
                  <a:srgbClr val="070605"/>
                </a:solidFill>
              </a:rPr>
              <a:t>: </a:t>
            </a:r>
            <a:r>
              <a:rPr lang="en-US" dirty="0" smtClean="0">
                <a:solidFill>
                  <a:srgbClr val="070605"/>
                </a:solidFill>
              </a:rPr>
              <a:t>Discontinuing Eliquis in patients without adequate continuous anticoagulation INCREASES risk of stroke</a:t>
            </a:r>
            <a:endParaRPr lang="en-US" dirty="0">
              <a:solidFill>
                <a:srgbClr val="070605"/>
              </a:solidFill>
            </a:endParaRPr>
          </a:p>
          <a:p>
            <a:r>
              <a:rPr lang="en-US" b="1" dirty="0" smtClean="0">
                <a:solidFill>
                  <a:srgbClr val="070605"/>
                </a:solidFill>
              </a:rPr>
              <a:t>Special Considerations</a:t>
            </a:r>
          </a:p>
          <a:p>
            <a:pPr lvl="1"/>
            <a:r>
              <a:rPr lang="en-US" sz="2200" dirty="0">
                <a:solidFill>
                  <a:srgbClr val="070605"/>
                </a:solidFill>
              </a:rPr>
              <a:t>Avoid grapefruit juice</a:t>
            </a:r>
          </a:p>
          <a:p>
            <a:pPr lvl="1"/>
            <a:r>
              <a:rPr lang="en-US" sz="2200" dirty="0" smtClean="0">
                <a:solidFill>
                  <a:srgbClr val="070605"/>
                </a:solidFill>
              </a:rPr>
              <a:t>Concentrations are increased in the elderly</a:t>
            </a:r>
          </a:p>
          <a:p>
            <a:pPr lvl="1"/>
            <a:r>
              <a:rPr lang="en-US" sz="2200" b="1" dirty="0">
                <a:solidFill>
                  <a:srgbClr val="070605"/>
                </a:solidFill>
              </a:rPr>
              <a:t>High alert medication </a:t>
            </a:r>
            <a:r>
              <a:rPr lang="en-US" sz="2200" dirty="0">
                <a:solidFill>
                  <a:srgbClr val="070605"/>
                </a:solidFill>
              </a:rPr>
              <a:t>= increased risk of serious side effects if used in </a:t>
            </a:r>
            <a:r>
              <a:rPr lang="en-US" sz="2200" dirty="0" smtClean="0">
                <a:solidFill>
                  <a:srgbClr val="070605"/>
                </a:solidFill>
              </a:rPr>
              <a:t>error</a:t>
            </a:r>
            <a:endParaRPr lang="en-US" sz="2200" dirty="0">
              <a:solidFill>
                <a:srgbClr val="070605"/>
              </a:solidFill>
            </a:endParaRPr>
          </a:p>
        </p:txBody>
      </p:sp>
      <p:sp>
        <p:nvSpPr>
          <p:cNvPr id="6" name="TextBox 5"/>
          <p:cNvSpPr txBox="1"/>
          <p:nvPr/>
        </p:nvSpPr>
        <p:spPr>
          <a:xfrm>
            <a:off x="0" y="6477000"/>
            <a:ext cx="7086600" cy="400110"/>
          </a:xfrm>
          <a:prstGeom prst="rect">
            <a:avLst/>
          </a:prstGeom>
          <a:noFill/>
        </p:spPr>
        <p:txBody>
          <a:bodyPr wrap="square" rtlCol="0">
            <a:spAutoFit/>
          </a:bodyPr>
          <a:lstStyle/>
          <a:p>
            <a:r>
              <a:rPr lang="en-US" sz="1000" dirty="0" smtClean="0">
                <a:solidFill>
                  <a:srgbClr val="070605"/>
                </a:solidFill>
              </a:rPr>
              <a:t>“Eliquis.” Accessed March 15, 2013. </a:t>
            </a:r>
            <a:r>
              <a:rPr lang="en-US" sz="1000" dirty="0">
                <a:solidFill>
                  <a:srgbClr val="070605"/>
                </a:solidFill>
              </a:rPr>
              <a:t>Available online at: </a:t>
            </a:r>
            <a:r>
              <a:rPr lang="en-US" sz="1000" dirty="0" smtClean="0">
                <a:solidFill>
                  <a:srgbClr val="070605"/>
                </a:solidFill>
              </a:rPr>
              <a:t>&lt;https</a:t>
            </a:r>
            <a:r>
              <a:rPr lang="en-US" sz="1000" dirty="0">
                <a:solidFill>
                  <a:srgbClr val="070605"/>
                </a:solidFill>
              </a:rPr>
              <a:t>://</a:t>
            </a:r>
            <a:r>
              <a:rPr lang="en-US" sz="1000" dirty="0" smtClean="0">
                <a:solidFill>
                  <a:srgbClr val="070605"/>
                </a:solidFill>
              </a:rPr>
              <a:t>www.hcp.eliquis.com/Pages/index.aspx&gt;.</a:t>
            </a:r>
          </a:p>
          <a:p>
            <a:r>
              <a:rPr lang="en-US" sz="1000" dirty="0" smtClean="0">
                <a:solidFill>
                  <a:srgbClr val="070605"/>
                </a:solidFill>
              </a:rPr>
              <a:t>“Eliquis.” </a:t>
            </a:r>
            <a:r>
              <a:rPr lang="en-US" sz="1000" dirty="0" err="1">
                <a:solidFill>
                  <a:srgbClr val="070605"/>
                </a:solidFill>
              </a:rPr>
              <a:t>UpToDate</a:t>
            </a:r>
            <a:r>
              <a:rPr lang="en-US" sz="1000" dirty="0">
                <a:solidFill>
                  <a:srgbClr val="070605"/>
                </a:solidFill>
              </a:rPr>
              <a:t>. </a:t>
            </a:r>
            <a:r>
              <a:rPr lang="en-US" sz="1000" dirty="0" smtClean="0">
                <a:solidFill>
                  <a:srgbClr val="070605"/>
                </a:solidFill>
              </a:rPr>
              <a:t>Accessed March 15, 2013. Available online at: &lt;www.uptodate.com&gt;.</a:t>
            </a:r>
            <a:endParaRPr lang="en-US" sz="1000" dirty="0">
              <a:solidFill>
                <a:srgbClr val="070605"/>
              </a:solidFill>
            </a:endParaRPr>
          </a:p>
        </p:txBody>
      </p:sp>
    </p:spTree>
    <p:extLst>
      <p:ext uri="{BB962C8B-B14F-4D97-AF65-F5344CB8AC3E}">
        <p14:creationId xmlns:p14="http://schemas.microsoft.com/office/powerpoint/2010/main" val="3883160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Eliquis (apixaban)</a:t>
            </a:r>
          </a:p>
        </p:txBody>
      </p:sp>
      <p:sp>
        <p:nvSpPr>
          <p:cNvPr id="5" name="Content Placeholder 4"/>
          <p:cNvSpPr>
            <a:spLocks noGrp="1"/>
          </p:cNvSpPr>
          <p:nvPr>
            <p:ph idx="1"/>
          </p:nvPr>
        </p:nvSpPr>
        <p:spPr>
          <a:xfrm>
            <a:off x="457200" y="1600199"/>
            <a:ext cx="7848600" cy="5076855"/>
          </a:xfrm>
        </p:spPr>
        <p:txBody>
          <a:bodyPr>
            <a:normAutofit/>
          </a:bodyPr>
          <a:lstStyle/>
          <a:p>
            <a:r>
              <a:rPr lang="en-US" b="1" dirty="0" smtClean="0">
                <a:solidFill>
                  <a:srgbClr val="070605"/>
                </a:solidFill>
              </a:rPr>
              <a:t>Side Effects</a:t>
            </a:r>
          </a:p>
          <a:p>
            <a:pPr lvl="1"/>
            <a:r>
              <a:rPr lang="en-US" sz="2200" dirty="0" smtClean="0">
                <a:solidFill>
                  <a:srgbClr val="070605"/>
                </a:solidFill>
              </a:rPr>
              <a:t>Bleeding </a:t>
            </a:r>
          </a:p>
          <a:p>
            <a:r>
              <a:rPr lang="en-US" b="1" dirty="0" smtClean="0">
                <a:solidFill>
                  <a:srgbClr val="070605"/>
                </a:solidFill>
              </a:rPr>
              <a:t>Monitoring Parameters</a:t>
            </a:r>
          </a:p>
          <a:p>
            <a:pPr lvl="1"/>
            <a:r>
              <a:rPr lang="en-US" sz="2200" dirty="0" smtClean="0">
                <a:solidFill>
                  <a:srgbClr val="070605"/>
                </a:solidFill>
              </a:rPr>
              <a:t>No routine monitoring</a:t>
            </a:r>
          </a:p>
          <a:p>
            <a:pPr lvl="1"/>
            <a:r>
              <a:rPr lang="en-US" sz="2200" dirty="0" smtClean="0">
                <a:solidFill>
                  <a:srgbClr val="070605"/>
                </a:solidFill>
              </a:rPr>
              <a:t>Will cause an increase in INR</a:t>
            </a:r>
          </a:p>
          <a:p>
            <a:pPr lvl="1"/>
            <a:r>
              <a:rPr lang="en-US" sz="2200" dirty="0" smtClean="0">
                <a:solidFill>
                  <a:srgbClr val="070605"/>
                </a:solidFill>
              </a:rPr>
              <a:t>No reversal agent </a:t>
            </a:r>
          </a:p>
          <a:p>
            <a:pPr lvl="1"/>
            <a:r>
              <a:rPr lang="en-US" sz="2200" dirty="0" smtClean="0">
                <a:solidFill>
                  <a:srgbClr val="070605"/>
                </a:solidFill>
              </a:rPr>
              <a:t>Lots of drug interactions </a:t>
            </a:r>
          </a:p>
          <a:p>
            <a:endParaRPr lang="en-US" sz="2000" b="1" dirty="0">
              <a:solidFill>
                <a:srgbClr val="070605"/>
              </a:solidFill>
            </a:endParaRPr>
          </a:p>
        </p:txBody>
      </p:sp>
      <p:sp>
        <p:nvSpPr>
          <p:cNvPr id="6" name="TextBox 5"/>
          <p:cNvSpPr txBox="1"/>
          <p:nvPr/>
        </p:nvSpPr>
        <p:spPr>
          <a:xfrm>
            <a:off x="0" y="6477000"/>
            <a:ext cx="7086600" cy="400110"/>
          </a:xfrm>
          <a:prstGeom prst="rect">
            <a:avLst/>
          </a:prstGeom>
          <a:noFill/>
        </p:spPr>
        <p:txBody>
          <a:bodyPr wrap="square" rtlCol="0">
            <a:spAutoFit/>
          </a:bodyPr>
          <a:lstStyle/>
          <a:p>
            <a:r>
              <a:rPr lang="en-US" sz="1000" dirty="0" smtClean="0">
                <a:solidFill>
                  <a:srgbClr val="070605"/>
                </a:solidFill>
              </a:rPr>
              <a:t>“Eliquis.” Accessed March 15, 2013. </a:t>
            </a:r>
            <a:r>
              <a:rPr lang="en-US" sz="1000" dirty="0">
                <a:solidFill>
                  <a:srgbClr val="070605"/>
                </a:solidFill>
              </a:rPr>
              <a:t>Available online at: </a:t>
            </a:r>
            <a:r>
              <a:rPr lang="en-US" sz="1000" dirty="0" smtClean="0">
                <a:solidFill>
                  <a:srgbClr val="070605"/>
                </a:solidFill>
              </a:rPr>
              <a:t>&lt;https</a:t>
            </a:r>
            <a:r>
              <a:rPr lang="en-US" sz="1000" dirty="0">
                <a:solidFill>
                  <a:srgbClr val="070605"/>
                </a:solidFill>
              </a:rPr>
              <a:t>://</a:t>
            </a:r>
            <a:r>
              <a:rPr lang="en-US" sz="1000" dirty="0" smtClean="0">
                <a:solidFill>
                  <a:srgbClr val="070605"/>
                </a:solidFill>
              </a:rPr>
              <a:t>www.hcp.eliquis.com/Pages/index.aspx&gt;.</a:t>
            </a:r>
          </a:p>
          <a:p>
            <a:r>
              <a:rPr lang="en-US" sz="1000" dirty="0" smtClean="0">
                <a:solidFill>
                  <a:srgbClr val="070605"/>
                </a:solidFill>
              </a:rPr>
              <a:t>“Eliquis.” </a:t>
            </a:r>
            <a:r>
              <a:rPr lang="en-US" sz="1000" dirty="0" err="1">
                <a:solidFill>
                  <a:srgbClr val="070605"/>
                </a:solidFill>
              </a:rPr>
              <a:t>UpToDate</a:t>
            </a:r>
            <a:r>
              <a:rPr lang="en-US" sz="1000" dirty="0">
                <a:solidFill>
                  <a:srgbClr val="070605"/>
                </a:solidFill>
              </a:rPr>
              <a:t>. </a:t>
            </a:r>
            <a:r>
              <a:rPr lang="en-US" sz="1000" dirty="0" smtClean="0">
                <a:solidFill>
                  <a:srgbClr val="070605"/>
                </a:solidFill>
              </a:rPr>
              <a:t>Accessed March 15, 2013. Available online at: &lt;www.uptodate.com&gt;.</a:t>
            </a:r>
            <a:endParaRPr lang="en-US" sz="1000" dirty="0">
              <a:solidFill>
                <a:srgbClr val="070605"/>
              </a:solidFill>
            </a:endParaRPr>
          </a:p>
        </p:txBody>
      </p:sp>
    </p:spTree>
    <p:extLst>
      <p:ext uri="{BB962C8B-B14F-4D97-AF65-F5344CB8AC3E}">
        <p14:creationId xmlns:p14="http://schemas.microsoft.com/office/powerpoint/2010/main" val="2903621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Pradaxa</a:t>
            </a:r>
            <a:r>
              <a:rPr lang="en-US" sz="4000" dirty="0">
                <a:solidFill>
                  <a:srgbClr val="070605"/>
                </a:solidFill>
              </a:rPr>
              <a:t> (</a:t>
            </a:r>
            <a:r>
              <a:rPr lang="en-US" sz="4000" dirty="0" err="1">
                <a:solidFill>
                  <a:srgbClr val="070605"/>
                </a:solidFill>
              </a:rPr>
              <a:t>dabigatran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b="1" dirty="0" smtClean="0">
                <a:solidFill>
                  <a:srgbClr val="070605"/>
                </a:solidFill>
              </a:rPr>
              <a:t>Purpose</a:t>
            </a:r>
          </a:p>
          <a:p>
            <a:pPr lvl="1"/>
            <a:r>
              <a:rPr lang="en-US" sz="2200" dirty="0" smtClean="0"/>
              <a:t>For prevention of </a:t>
            </a:r>
            <a:r>
              <a:rPr lang="en-US" sz="2200" dirty="0"/>
              <a:t>stroke or embolism in patients with atrial fibrillation</a:t>
            </a:r>
          </a:p>
          <a:p>
            <a:r>
              <a:rPr lang="en-US" b="1" dirty="0" smtClean="0">
                <a:solidFill>
                  <a:srgbClr val="070605"/>
                </a:solidFill>
              </a:rPr>
              <a:t>Dosing</a:t>
            </a:r>
          </a:p>
          <a:p>
            <a:pPr lvl="1"/>
            <a:r>
              <a:rPr lang="en-US" sz="2200" dirty="0" smtClean="0">
                <a:solidFill>
                  <a:srgbClr val="070605"/>
                </a:solidFill>
              </a:rPr>
              <a:t>150 mg twice a day</a:t>
            </a:r>
          </a:p>
          <a:p>
            <a:pPr lvl="1"/>
            <a:r>
              <a:rPr lang="en-US" sz="2200" dirty="0" smtClean="0">
                <a:solidFill>
                  <a:srgbClr val="070605"/>
                </a:solidFill>
              </a:rPr>
              <a:t>Adjust for severe kidney insufficiency</a:t>
            </a:r>
          </a:p>
          <a:p>
            <a:r>
              <a:rPr lang="en-US" b="1" dirty="0" smtClean="0">
                <a:solidFill>
                  <a:srgbClr val="070605"/>
                </a:solidFill>
              </a:rPr>
              <a:t>Dosage </a:t>
            </a:r>
            <a:r>
              <a:rPr lang="en-US" b="1" dirty="0" smtClean="0">
                <a:solidFill>
                  <a:srgbClr val="070605"/>
                </a:solidFill>
              </a:rPr>
              <a:t>Strengths</a:t>
            </a:r>
            <a:r>
              <a:rPr lang="en-US" b="1" dirty="0">
                <a:solidFill>
                  <a:srgbClr val="070605"/>
                </a:solidFill>
              </a:rPr>
              <a:t>	</a:t>
            </a:r>
            <a:endParaRPr lang="en-US" b="1" dirty="0" smtClean="0">
              <a:solidFill>
                <a:srgbClr val="070605"/>
              </a:solidFill>
            </a:endParaRPr>
          </a:p>
          <a:p>
            <a:pPr lvl="1"/>
            <a:r>
              <a:rPr lang="en-US" sz="2200" dirty="0" smtClean="0">
                <a:solidFill>
                  <a:srgbClr val="070605"/>
                </a:solidFill>
              </a:rPr>
              <a:t>75 mg and 150 mg capsules</a:t>
            </a:r>
          </a:p>
        </p:txBody>
      </p:sp>
      <p:pic>
        <p:nvPicPr>
          <p:cNvPr id="2050" name="Picture 2" descr="Anticoagulant medication to reduce the risk of a subsequent stroke due to AFib (Atrial Fibrillation) not caused by a heart valve prob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334000"/>
            <a:ext cx="2159223" cy="8286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477000"/>
            <a:ext cx="4966424" cy="400110"/>
          </a:xfrm>
          <a:prstGeom prst="rect">
            <a:avLst/>
          </a:prstGeom>
        </p:spPr>
        <p:txBody>
          <a:bodyPr wrap="none">
            <a:spAutoFit/>
          </a:bodyPr>
          <a:lstStyle/>
          <a:p>
            <a:r>
              <a:rPr lang="en-US" sz="1000" dirty="0" smtClean="0">
                <a:solidFill>
                  <a:srgbClr val="070605"/>
                </a:solidFill>
              </a:rPr>
              <a:t>“</a:t>
            </a:r>
            <a:r>
              <a:rPr lang="en-US" sz="1000" dirty="0" err="1" smtClean="0">
                <a:solidFill>
                  <a:srgbClr val="070605"/>
                </a:solidFill>
              </a:rPr>
              <a:t>Pradaxa</a:t>
            </a:r>
            <a:r>
              <a:rPr lang="en-US" sz="1000" dirty="0" smtClean="0">
                <a:solidFill>
                  <a:srgbClr val="070605"/>
                </a:solidFill>
              </a:rPr>
              <a:t>.” Accessed March 15, 2013. Available online at: &lt;https</a:t>
            </a:r>
            <a:r>
              <a:rPr lang="en-US" sz="1000" dirty="0">
                <a:solidFill>
                  <a:srgbClr val="070605"/>
                </a:solidFill>
              </a:rPr>
              <a:t>://</a:t>
            </a:r>
            <a:r>
              <a:rPr lang="en-US" sz="1000" dirty="0" smtClean="0">
                <a:solidFill>
                  <a:srgbClr val="070605"/>
                </a:solidFill>
              </a:rPr>
              <a:t>www.pradaxa.com&gt;.</a:t>
            </a:r>
          </a:p>
          <a:p>
            <a:r>
              <a:rPr lang="en-US" sz="1000" dirty="0" smtClean="0">
                <a:solidFill>
                  <a:srgbClr val="070605"/>
                </a:solidFill>
              </a:rPr>
              <a:t>“</a:t>
            </a:r>
            <a:r>
              <a:rPr lang="en-US" sz="1000" dirty="0" err="1" smtClean="0">
                <a:solidFill>
                  <a:srgbClr val="070605"/>
                </a:solidFill>
              </a:rPr>
              <a:t>Pradaxa</a:t>
            </a:r>
            <a:r>
              <a:rPr lang="en-US" sz="1000" dirty="0" smtClean="0">
                <a:solidFill>
                  <a:srgbClr val="070605"/>
                </a:solidFill>
              </a:rPr>
              <a:t>.” </a:t>
            </a:r>
            <a:r>
              <a:rPr lang="en-US" sz="1000" dirty="0" err="1">
                <a:solidFill>
                  <a:srgbClr val="070605"/>
                </a:solidFill>
              </a:rPr>
              <a:t>UpToDate</a:t>
            </a:r>
            <a:r>
              <a:rPr lang="en-US" sz="1000" dirty="0">
                <a:solidFill>
                  <a:srgbClr val="070605"/>
                </a:solidFill>
              </a:rPr>
              <a:t>. </a:t>
            </a:r>
            <a:r>
              <a:rPr lang="en-US" sz="1000" dirty="0" smtClean="0">
                <a:solidFill>
                  <a:srgbClr val="070605"/>
                </a:solidFill>
              </a:rPr>
              <a:t>Accessed </a:t>
            </a:r>
            <a:r>
              <a:rPr lang="en-US" sz="1000" dirty="0">
                <a:solidFill>
                  <a:srgbClr val="070605"/>
                </a:solidFill>
              </a:rPr>
              <a:t>March 15, 2013. Available online at: &lt;www.uptodate.com&gt;.</a:t>
            </a: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Why Do </a:t>
            </a:r>
            <a:r>
              <a:rPr lang="en-US" sz="4000" dirty="0">
                <a:solidFill>
                  <a:srgbClr val="070605"/>
                </a:solidFill>
              </a:rPr>
              <a:t>W</a:t>
            </a:r>
            <a:r>
              <a:rPr lang="en-US" sz="4000" dirty="0" smtClean="0">
                <a:solidFill>
                  <a:srgbClr val="070605"/>
                </a:solidFill>
              </a:rPr>
              <a:t>e </a:t>
            </a:r>
            <a:r>
              <a:rPr lang="en-US" sz="4000" dirty="0">
                <a:solidFill>
                  <a:srgbClr val="070605"/>
                </a:solidFill>
              </a:rPr>
              <a:t>C</a:t>
            </a:r>
            <a:r>
              <a:rPr lang="en-US" sz="4000" dirty="0" smtClean="0">
                <a:solidFill>
                  <a:srgbClr val="070605"/>
                </a:solidFill>
              </a:rPr>
              <a:t>are?</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sz="2400" dirty="0" smtClean="0">
                <a:solidFill>
                  <a:srgbClr val="070605"/>
                </a:solidFill>
              </a:rPr>
              <a:t>Most of the common cardiovascular diseases have a relationship to the </a:t>
            </a:r>
            <a:r>
              <a:rPr lang="en-US" sz="2400" b="1" dirty="0" smtClean="0">
                <a:solidFill>
                  <a:srgbClr val="070605"/>
                </a:solidFill>
              </a:rPr>
              <a:t>clotting process </a:t>
            </a:r>
          </a:p>
          <a:p>
            <a:endParaRPr lang="en-US" sz="2400" dirty="0" smtClean="0">
              <a:solidFill>
                <a:srgbClr val="070605"/>
              </a:solidFill>
            </a:endParaRPr>
          </a:p>
          <a:p>
            <a:r>
              <a:rPr lang="en-US" sz="2400" dirty="0" smtClean="0">
                <a:solidFill>
                  <a:srgbClr val="070605"/>
                </a:solidFill>
              </a:rPr>
              <a:t>Many of the cardiovascular diseases are also </a:t>
            </a:r>
            <a:r>
              <a:rPr lang="en-US" sz="2400" b="1" dirty="0" smtClean="0">
                <a:solidFill>
                  <a:srgbClr val="070605"/>
                </a:solidFill>
              </a:rPr>
              <a:t>more</a:t>
            </a:r>
            <a:r>
              <a:rPr lang="en-US" sz="2400" dirty="0" smtClean="0">
                <a:solidFill>
                  <a:srgbClr val="070605"/>
                </a:solidFill>
              </a:rPr>
              <a:t> </a:t>
            </a:r>
            <a:r>
              <a:rPr lang="en-US" sz="2400" b="1" dirty="0" smtClean="0">
                <a:solidFill>
                  <a:srgbClr val="070605"/>
                </a:solidFill>
              </a:rPr>
              <a:t>common</a:t>
            </a:r>
            <a:r>
              <a:rPr lang="en-US" sz="2400" dirty="0" smtClean="0">
                <a:solidFill>
                  <a:srgbClr val="070605"/>
                </a:solidFill>
              </a:rPr>
              <a:t> in the elderly </a:t>
            </a:r>
          </a:p>
          <a:p>
            <a:endParaRPr lang="en-US" sz="2400" dirty="0" smtClean="0">
              <a:solidFill>
                <a:srgbClr val="070605"/>
              </a:solidFill>
            </a:endParaRPr>
          </a:p>
          <a:p>
            <a:r>
              <a:rPr lang="en-US" sz="2400" dirty="0" smtClean="0">
                <a:solidFill>
                  <a:srgbClr val="070605"/>
                </a:solidFill>
              </a:rPr>
              <a:t>Total costs for cardiovascular disease were $121.2 billion for patients 65 years old and older in 2009</a:t>
            </a:r>
            <a:endParaRPr lang="en-US" sz="2400" dirty="0">
              <a:solidFill>
                <a:srgbClr val="070605"/>
              </a:solidFill>
            </a:endParaRPr>
          </a:p>
        </p:txBody>
      </p:sp>
      <p:sp>
        <p:nvSpPr>
          <p:cNvPr id="4" name="TextBox 3"/>
          <p:cNvSpPr txBox="1"/>
          <p:nvPr/>
        </p:nvSpPr>
        <p:spPr>
          <a:xfrm>
            <a:off x="0" y="6450007"/>
            <a:ext cx="8458200" cy="400110"/>
          </a:xfrm>
          <a:prstGeom prst="rect">
            <a:avLst/>
          </a:prstGeom>
          <a:noFill/>
        </p:spPr>
        <p:txBody>
          <a:bodyPr wrap="square" rtlCol="0">
            <a:spAutoFit/>
          </a:bodyPr>
          <a:lstStyle/>
          <a:p>
            <a:r>
              <a:rPr lang="en-US" sz="1000" dirty="0" smtClean="0">
                <a:solidFill>
                  <a:srgbClr val="070605"/>
                </a:solidFill>
              </a:rPr>
              <a:t>Gage BF, </a:t>
            </a:r>
            <a:r>
              <a:rPr lang="en-US" sz="1000" dirty="0" err="1" smtClean="0">
                <a:solidFill>
                  <a:srgbClr val="070605"/>
                </a:solidFill>
              </a:rPr>
              <a:t>Fihn</a:t>
            </a:r>
            <a:r>
              <a:rPr lang="en-US" sz="1000" dirty="0" smtClean="0">
                <a:solidFill>
                  <a:srgbClr val="070605"/>
                </a:solidFill>
              </a:rPr>
              <a:t> SD, White RH. Ann Intern Med. 2001;134:465.</a:t>
            </a:r>
          </a:p>
          <a:p>
            <a:r>
              <a:rPr lang="en-US" sz="1000" dirty="0" smtClean="0">
                <a:solidFill>
                  <a:srgbClr val="070605"/>
                </a:solidFill>
              </a:rPr>
              <a:t>Go AS, </a:t>
            </a:r>
            <a:r>
              <a:rPr lang="en-US" sz="1000" dirty="0" err="1" smtClean="0">
                <a:solidFill>
                  <a:srgbClr val="070605"/>
                </a:solidFill>
              </a:rPr>
              <a:t>Mozaffarian</a:t>
            </a:r>
            <a:r>
              <a:rPr lang="en-US" sz="1000" dirty="0" smtClean="0">
                <a:solidFill>
                  <a:srgbClr val="070605"/>
                </a:solidFill>
              </a:rPr>
              <a:t> D, Roger VL, et al. Circulation. 2013;127:e000-e000.</a:t>
            </a:r>
            <a:endParaRPr lang="en-US" sz="1000" dirty="0">
              <a:solidFill>
                <a:srgbClr val="070605"/>
              </a:solidFill>
            </a:endParaRPr>
          </a:p>
        </p:txBody>
      </p:sp>
    </p:spTree>
    <p:extLst>
      <p:ext uri="{BB962C8B-B14F-4D97-AF65-F5344CB8AC3E}">
        <p14:creationId xmlns:p14="http://schemas.microsoft.com/office/powerpoint/2010/main" val="3927375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sz="4000" dirty="0" err="1">
                <a:solidFill>
                  <a:srgbClr val="070605"/>
                </a:solidFill>
              </a:rPr>
              <a:t>Pradaxa</a:t>
            </a:r>
            <a:r>
              <a:rPr lang="en-US" sz="4000" dirty="0">
                <a:solidFill>
                  <a:srgbClr val="070605"/>
                </a:solidFill>
              </a:rPr>
              <a:t> (</a:t>
            </a:r>
            <a:r>
              <a:rPr lang="en-US" sz="4000" dirty="0" err="1">
                <a:solidFill>
                  <a:srgbClr val="070605"/>
                </a:solidFill>
              </a:rPr>
              <a:t>dabigatran</a:t>
            </a:r>
            <a:r>
              <a:rPr lang="en-US" sz="4000" dirty="0">
                <a:solidFill>
                  <a:srgbClr val="070605"/>
                </a:solidFill>
              </a:rPr>
              <a:t>)</a:t>
            </a:r>
          </a:p>
        </p:txBody>
      </p:sp>
      <p:sp>
        <p:nvSpPr>
          <p:cNvPr id="5" name="Content Placeholder 4"/>
          <p:cNvSpPr>
            <a:spLocks noGrp="1"/>
          </p:cNvSpPr>
          <p:nvPr>
            <p:ph idx="1"/>
          </p:nvPr>
        </p:nvSpPr>
        <p:spPr>
          <a:xfrm>
            <a:off x="457200" y="1447800"/>
            <a:ext cx="7696200" cy="5011579"/>
          </a:xfrm>
        </p:spPr>
        <p:txBody>
          <a:bodyPr>
            <a:noAutofit/>
          </a:bodyPr>
          <a:lstStyle/>
          <a:p>
            <a:r>
              <a:rPr lang="en-US" b="1" dirty="0" smtClean="0">
                <a:solidFill>
                  <a:srgbClr val="070605"/>
                </a:solidFill>
              </a:rPr>
              <a:t>Administration</a:t>
            </a:r>
            <a:endParaRPr lang="en-US" dirty="0">
              <a:solidFill>
                <a:srgbClr val="070605"/>
              </a:solidFill>
            </a:endParaRPr>
          </a:p>
          <a:p>
            <a:pPr lvl="1"/>
            <a:r>
              <a:rPr lang="en-US" sz="2200" dirty="0" smtClean="0">
                <a:solidFill>
                  <a:srgbClr val="070605"/>
                </a:solidFill>
              </a:rPr>
              <a:t>DO </a:t>
            </a:r>
            <a:r>
              <a:rPr lang="en-US" sz="2200" b="1" u="sng" dirty="0" smtClean="0">
                <a:solidFill>
                  <a:srgbClr val="070605"/>
                </a:solidFill>
              </a:rPr>
              <a:t>NOT</a:t>
            </a:r>
            <a:r>
              <a:rPr lang="en-US" sz="2200" dirty="0" smtClean="0">
                <a:solidFill>
                  <a:srgbClr val="070605"/>
                </a:solidFill>
              </a:rPr>
              <a:t> BREAK, CHEW, OR OPEN CAPSULES – that can lead to a HUGE INCREASE in absorption of drug with </a:t>
            </a:r>
            <a:r>
              <a:rPr lang="en-US" sz="2200" i="1" dirty="0" smtClean="0">
                <a:solidFill>
                  <a:srgbClr val="070605"/>
                </a:solidFill>
              </a:rPr>
              <a:t>serious</a:t>
            </a:r>
            <a:r>
              <a:rPr lang="en-US" sz="2200" dirty="0" smtClean="0">
                <a:solidFill>
                  <a:srgbClr val="070605"/>
                </a:solidFill>
              </a:rPr>
              <a:t> effects</a:t>
            </a:r>
          </a:p>
          <a:p>
            <a:pPr lvl="1"/>
            <a:r>
              <a:rPr lang="en-US" sz="2200" dirty="0" smtClean="0">
                <a:solidFill>
                  <a:srgbClr val="070605"/>
                </a:solidFill>
              </a:rPr>
              <a:t>Give with water</a:t>
            </a:r>
          </a:p>
          <a:p>
            <a:r>
              <a:rPr lang="en-US" b="1" dirty="0" smtClean="0">
                <a:solidFill>
                  <a:srgbClr val="070605"/>
                </a:solidFill>
              </a:rPr>
              <a:t>Special Considerations</a:t>
            </a:r>
          </a:p>
          <a:p>
            <a:pPr lvl="1"/>
            <a:r>
              <a:rPr lang="en-US" sz="2200" dirty="0" smtClean="0">
                <a:solidFill>
                  <a:srgbClr val="070605"/>
                </a:solidFill>
              </a:rPr>
              <a:t>Avoid use in patients 80 years old or greater</a:t>
            </a:r>
          </a:p>
          <a:p>
            <a:pPr lvl="1"/>
            <a:r>
              <a:rPr lang="en-US" sz="2200" b="1" dirty="0">
                <a:solidFill>
                  <a:srgbClr val="070605"/>
                </a:solidFill>
              </a:rPr>
              <a:t>High alert medication </a:t>
            </a:r>
            <a:r>
              <a:rPr lang="en-US" sz="2200" dirty="0">
                <a:solidFill>
                  <a:srgbClr val="070605"/>
                </a:solidFill>
              </a:rPr>
              <a:t>= increased risk of serious side effects if used in </a:t>
            </a:r>
            <a:r>
              <a:rPr lang="en-US" sz="2200" dirty="0" smtClean="0">
                <a:solidFill>
                  <a:srgbClr val="070605"/>
                </a:solidFill>
              </a:rPr>
              <a:t>error</a:t>
            </a:r>
          </a:p>
          <a:p>
            <a:pPr lvl="1"/>
            <a:r>
              <a:rPr lang="en-US" sz="2200" i="1" dirty="0" smtClean="0">
                <a:solidFill>
                  <a:srgbClr val="070605"/>
                </a:solidFill>
              </a:rPr>
              <a:t>Caution</a:t>
            </a:r>
            <a:r>
              <a:rPr lang="en-US" sz="2200" dirty="0" smtClean="0">
                <a:solidFill>
                  <a:srgbClr val="070605"/>
                </a:solidFill>
              </a:rPr>
              <a:t> with patients that may chew “all” their medications prior to swallowing</a:t>
            </a:r>
            <a:endParaRPr lang="en-US" sz="2200" dirty="0">
              <a:solidFill>
                <a:srgbClr val="070605"/>
              </a:solidFill>
            </a:endParaRPr>
          </a:p>
          <a:p>
            <a:pPr marL="114300" indent="0">
              <a:buNone/>
            </a:pPr>
            <a:endParaRPr lang="en-US" sz="2000" b="1" dirty="0">
              <a:solidFill>
                <a:srgbClr val="070605"/>
              </a:solidFill>
            </a:endParaRPr>
          </a:p>
        </p:txBody>
      </p:sp>
      <p:sp>
        <p:nvSpPr>
          <p:cNvPr id="7" name="Rectangle 6"/>
          <p:cNvSpPr/>
          <p:nvPr/>
        </p:nvSpPr>
        <p:spPr>
          <a:xfrm>
            <a:off x="0" y="6477000"/>
            <a:ext cx="4966424" cy="400110"/>
          </a:xfrm>
          <a:prstGeom prst="rect">
            <a:avLst/>
          </a:prstGeom>
        </p:spPr>
        <p:txBody>
          <a:bodyPr wrap="none">
            <a:spAutoFit/>
          </a:bodyPr>
          <a:lstStyle/>
          <a:p>
            <a:r>
              <a:rPr lang="en-US" sz="1000" dirty="0" smtClean="0">
                <a:solidFill>
                  <a:srgbClr val="070605"/>
                </a:solidFill>
              </a:rPr>
              <a:t>“</a:t>
            </a:r>
            <a:r>
              <a:rPr lang="en-US" sz="1000" dirty="0" err="1" smtClean="0">
                <a:solidFill>
                  <a:srgbClr val="070605"/>
                </a:solidFill>
              </a:rPr>
              <a:t>Pradaxa</a:t>
            </a:r>
            <a:r>
              <a:rPr lang="en-US" sz="1000" dirty="0" smtClean="0">
                <a:solidFill>
                  <a:srgbClr val="070605"/>
                </a:solidFill>
              </a:rPr>
              <a:t>.” Accessed March 15, 2013. Available online at: &lt;https</a:t>
            </a:r>
            <a:r>
              <a:rPr lang="en-US" sz="1000" dirty="0">
                <a:solidFill>
                  <a:srgbClr val="070605"/>
                </a:solidFill>
              </a:rPr>
              <a:t>://</a:t>
            </a:r>
            <a:r>
              <a:rPr lang="en-US" sz="1000" dirty="0" smtClean="0">
                <a:solidFill>
                  <a:srgbClr val="070605"/>
                </a:solidFill>
              </a:rPr>
              <a:t>www.pradaxa.com&gt;.</a:t>
            </a:r>
          </a:p>
          <a:p>
            <a:r>
              <a:rPr lang="en-US" sz="1000" dirty="0" smtClean="0">
                <a:solidFill>
                  <a:srgbClr val="070605"/>
                </a:solidFill>
              </a:rPr>
              <a:t>“</a:t>
            </a:r>
            <a:r>
              <a:rPr lang="en-US" sz="1000" dirty="0" err="1" smtClean="0">
                <a:solidFill>
                  <a:srgbClr val="070605"/>
                </a:solidFill>
              </a:rPr>
              <a:t>Pradaxa</a:t>
            </a:r>
            <a:r>
              <a:rPr lang="en-US" sz="1000" dirty="0" smtClean="0">
                <a:solidFill>
                  <a:srgbClr val="070605"/>
                </a:solidFill>
              </a:rPr>
              <a:t>.” </a:t>
            </a:r>
            <a:r>
              <a:rPr lang="en-US" sz="1000" dirty="0" err="1">
                <a:solidFill>
                  <a:srgbClr val="070605"/>
                </a:solidFill>
              </a:rPr>
              <a:t>UpToDate</a:t>
            </a:r>
            <a:r>
              <a:rPr lang="en-US" sz="1000" dirty="0">
                <a:solidFill>
                  <a:srgbClr val="070605"/>
                </a:solidFill>
              </a:rPr>
              <a:t>. </a:t>
            </a:r>
            <a:r>
              <a:rPr lang="en-US" sz="1000" dirty="0" smtClean="0">
                <a:solidFill>
                  <a:srgbClr val="070605"/>
                </a:solidFill>
              </a:rPr>
              <a:t>Accessed </a:t>
            </a:r>
            <a:r>
              <a:rPr lang="en-US" sz="1000" dirty="0">
                <a:solidFill>
                  <a:srgbClr val="070605"/>
                </a:solidFill>
              </a:rPr>
              <a:t>March 15, 2013. Available online at: &lt;www.uptodate.com&gt;.</a:t>
            </a:r>
          </a:p>
        </p:txBody>
      </p:sp>
    </p:spTree>
    <p:extLst>
      <p:ext uri="{BB962C8B-B14F-4D97-AF65-F5344CB8AC3E}">
        <p14:creationId xmlns:p14="http://schemas.microsoft.com/office/powerpoint/2010/main" val="352899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sz="4000" dirty="0" err="1">
                <a:solidFill>
                  <a:srgbClr val="070605"/>
                </a:solidFill>
              </a:rPr>
              <a:t>Pradaxa</a:t>
            </a:r>
            <a:r>
              <a:rPr lang="en-US" sz="4000" dirty="0">
                <a:solidFill>
                  <a:srgbClr val="070605"/>
                </a:solidFill>
              </a:rPr>
              <a:t> (</a:t>
            </a:r>
            <a:r>
              <a:rPr lang="en-US" sz="4000" dirty="0" err="1">
                <a:solidFill>
                  <a:srgbClr val="070605"/>
                </a:solidFill>
              </a:rPr>
              <a:t>dabigatran</a:t>
            </a:r>
            <a:r>
              <a:rPr lang="en-US" sz="4000" dirty="0">
                <a:solidFill>
                  <a:srgbClr val="070605"/>
                </a:solidFill>
              </a:rPr>
              <a:t>)</a:t>
            </a:r>
          </a:p>
        </p:txBody>
      </p:sp>
      <p:sp>
        <p:nvSpPr>
          <p:cNvPr id="5" name="Content Placeholder 4"/>
          <p:cNvSpPr>
            <a:spLocks noGrp="1"/>
          </p:cNvSpPr>
          <p:nvPr>
            <p:ph idx="1"/>
          </p:nvPr>
        </p:nvSpPr>
        <p:spPr>
          <a:xfrm>
            <a:off x="457200" y="1447800"/>
            <a:ext cx="7696200" cy="5011579"/>
          </a:xfrm>
        </p:spPr>
        <p:txBody>
          <a:bodyPr>
            <a:noAutofit/>
          </a:bodyPr>
          <a:lstStyle/>
          <a:p>
            <a:r>
              <a:rPr lang="en-US" b="1" dirty="0" smtClean="0">
                <a:solidFill>
                  <a:srgbClr val="070605"/>
                </a:solidFill>
              </a:rPr>
              <a:t>Side Effects</a:t>
            </a:r>
          </a:p>
          <a:p>
            <a:pPr lvl="1"/>
            <a:r>
              <a:rPr lang="en-US" sz="2200" dirty="0" smtClean="0">
                <a:solidFill>
                  <a:srgbClr val="070605"/>
                </a:solidFill>
              </a:rPr>
              <a:t>Indigestion or upset stomach</a:t>
            </a:r>
          </a:p>
          <a:p>
            <a:pPr lvl="1"/>
            <a:r>
              <a:rPr lang="en-US" sz="2200" dirty="0" smtClean="0">
                <a:solidFill>
                  <a:srgbClr val="070605"/>
                </a:solidFill>
              </a:rPr>
              <a:t>Bleeding </a:t>
            </a:r>
          </a:p>
          <a:p>
            <a:r>
              <a:rPr lang="en-US" b="1" dirty="0" smtClean="0">
                <a:solidFill>
                  <a:srgbClr val="070605"/>
                </a:solidFill>
              </a:rPr>
              <a:t>Monitoring Parameters</a:t>
            </a:r>
          </a:p>
          <a:p>
            <a:pPr lvl="1"/>
            <a:r>
              <a:rPr lang="en-US" sz="2200" dirty="0" smtClean="0">
                <a:solidFill>
                  <a:srgbClr val="070605"/>
                </a:solidFill>
              </a:rPr>
              <a:t>No reversal agent</a:t>
            </a:r>
          </a:p>
          <a:p>
            <a:pPr lvl="1"/>
            <a:r>
              <a:rPr lang="en-US" sz="2200" dirty="0" smtClean="0">
                <a:solidFill>
                  <a:srgbClr val="070605"/>
                </a:solidFill>
              </a:rPr>
              <a:t>No routine monitoring</a:t>
            </a:r>
          </a:p>
          <a:p>
            <a:pPr marL="114300" indent="0">
              <a:buNone/>
            </a:pPr>
            <a:endParaRPr lang="en-US" sz="2000" b="1" dirty="0">
              <a:solidFill>
                <a:srgbClr val="070605"/>
              </a:solidFill>
            </a:endParaRPr>
          </a:p>
        </p:txBody>
      </p:sp>
      <p:sp>
        <p:nvSpPr>
          <p:cNvPr id="7" name="Rectangle 6"/>
          <p:cNvSpPr/>
          <p:nvPr/>
        </p:nvSpPr>
        <p:spPr>
          <a:xfrm>
            <a:off x="0" y="6477000"/>
            <a:ext cx="4966424" cy="400110"/>
          </a:xfrm>
          <a:prstGeom prst="rect">
            <a:avLst/>
          </a:prstGeom>
        </p:spPr>
        <p:txBody>
          <a:bodyPr wrap="none">
            <a:spAutoFit/>
          </a:bodyPr>
          <a:lstStyle/>
          <a:p>
            <a:r>
              <a:rPr lang="en-US" sz="1000" dirty="0" smtClean="0">
                <a:solidFill>
                  <a:srgbClr val="070605"/>
                </a:solidFill>
              </a:rPr>
              <a:t>“</a:t>
            </a:r>
            <a:r>
              <a:rPr lang="en-US" sz="1000" dirty="0" err="1" smtClean="0">
                <a:solidFill>
                  <a:srgbClr val="070605"/>
                </a:solidFill>
              </a:rPr>
              <a:t>Pradaxa</a:t>
            </a:r>
            <a:r>
              <a:rPr lang="en-US" sz="1000" dirty="0" smtClean="0">
                <a:solidFill>
                  <a:srgbClr val="070605"/>
                </a:solidFill>
              </a:rPr>
              <a:t>.” Accessed March 15, 2013. Available online at: &lt;https</a:t>
            </a:r>
            <a:r>
              <a:rPr lang="en-US" sz="1000" dirty="0">
                <a:solidFill>
                  <a:srgbClr val="070605"/>
                </a:solidFill>
              </a:rPr>
              <a:t>://</a:t>
            </a:r>
            <a:r>
              <a:rPr lang="en-US" sz="1000" dirty="0" smtClean="0">
                <a:solidFill>
                  <a:srgbClr val="070605"/>
                </a:solidFill>
              </a:rPr>
              <a:t>www.pradaxa.com&gt;.</a:t>
            </a:r>
          </a:p>
          <a:p>
            <a:r>
              <a:rPr lang="en-US" sz="1000" dirty="0" smtClean="0">
                <a:solidFill>
                  <a:srgbClr val="070605"/>
                </a:solidFill>
              </a:rPr>
              <a:t>“</a:t>
            </a:r>
            <a:r>
              <a:rPr lang="en-US" sz="1000" dirty="0" err="1" smtClean="0">
                <a:solidFill>
                  <a:srgbClr val="070605"/>
                </a:solidFill>
              </a:rPr>
              <a:t>Pradaxa</a:t>
            </a:r>
            <a:r>
              <a:rPr lang="en-US" sz="1000" dirty="0" smtClean="0">
                <a:solidFill>
                  <a:srgbClr val="070605"/>
                </a:solidFill>
              </a:rPr>
              <a:t>.” </a:t>
            </a:r>
            <a:r>
              <a:rPr lang="en-US" sz="1000" dirty="0" err="1">
                <a:solidFill>
                  <a:srgbClr val="070605"/>
                </a:solidFill>
              </a:rPr>
              <a:t>UpToDate</a:t>
            </a:r>
            <a:r>
              <a:rPr lang="en-US" sz="1000" dirty="0">
                <a:solidFill>
                  <a:srgbClr val="070605"/>
                </a:solidFill>
              </a:rPr>
              <a:t>. </a:t>
            </a:r>
            <a:r>
              <a:rPr lang="en-US" sz="1000" dirty="0" smtClean="0">
                <a:solidFill>
                  <a:srgbClr val="070605"/>
                </a:solidFill>
              </a:rPr>
              <a:t>Accessed </a:t>
            </a:r>
            <a:r>
              <a:rPr lang="en-US" sz="1000" dirty="0">
                <a:solidFill>
                  <a:srgbClr val="070605"/>
                </a:solidFill>
              </a:rPr>
              <a:t>March 15, 2013. Available online at: &lt;www.uptodate.com&gt;.</a:t>
            </a:r>
          </a:p>
        </p:txBody>
      </p:sp>
    </p:spTree>
    <p:extLst>
      <p:ext uri="{BB962C8B-B14F-4D97-AF65-F5344CB8AC3E}">
        <p14:creationId xmlns:p14="http://schemas.microsoft.com/office/powerpoint/2010/main" val="2868497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Xarelto</a:t>
            </a:r>
            <a:r>
              <a:rPr lang="en-US" sz="4000" dirty="0">
                <a:solidFill>
                  <a:srgbClr val="070605"/>
                </a:solidFill>
              </a:rPr>
              <a:t> (rivaroxaban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a:xfrm>
            <a:off x="457200" y="1541620"/>
            <a:ext cx="7924800" cy="5011580"/>
          </a:xfrm>
        </p:spPr>
        <p:txBody>
          <a:bodyPr>
            <a:noAutofit/>
          </a:bodyPr>
          <a:lstStyle/>
          <a:p>
            <a:r>
              <a:rPr lang="en-US" b="1" dirty="0" smtClean="0">
                <a:solidFill>
                  <a:srgbClr val="070605"/>
                </a:solidFill>
              </a:rPr>
              <a:t>Purpose</a:t>
            </a:r>
          </a:p>
          <a:p>
            <a:pPr lvl="1"/>
            <a:r>
              <a:rPr lang="en-US" sz="2200" dirty="0" smtClean="0">
                <a:solidFill>
                  <a:srgbClr val="070605"/>
                </a:solidFill>
              </a:rPr>
              <a:t>To prevent clot formation after hip or knee replacement surgery</a:t>
            </a:r>
          </a:p>
          <a:p>
            <a:pPr lvl="1"/>
            <a:r>
              <a:rPr lang="en-US" sz="2200" dirty="0" smtClean="0">
                <a:solidFill>
                  <a:srgbClr val="070605"/>
                </a:solidFill>
              </a:rPr>
              <a:t>Prevention </a:t>
            </a:r>
            <a:r>
              <a:rPr lang="en-US" sz="2200" dirty="0">
                <a:solidFill>
                  <a:srgbClr val="070605"/>
                </a:solidFill>
              </a:rPr>
              <a:t>of stroke or embolism in patients with atrial </a:t>
            </a:r>
            <a:r>
              <a:rPr lang="en-US" sz="2200" dirty="0" smtClean="0">
                <a:solidFill>
                  <a:srgbClr val="070605"/>
                </a:solidFill>
              </a:rPr>
              <a:t>fibrillation</a:t>
            </a:r>
          </a:p>
          <a:p>
            <a:pPr lvl="1"/>
            <a:r>
              <a:rPr lang="en-US" sz="2200" dirty="0" smtClean="0">
                <a:solidFill>
                  <a:srgbClr val="070605"/>
                </a:solidFill>
              </a:rPr>
              <a:t>Prevention or treatment of deep vein thrombosis (DVT) or pulmonary embolism (PE)</a:t>
            </a:r>
          </a:p>
          <a:p>
            <a:r>
              <a:rPr lang="en-US" b="1" dirty="0" smtClean="0">
                <a:solidFill>
                  <a:srgbClr val="070605"/>
                </a:solidFill>
              </a:rPr>
              <a:t>Dosing</a:t>
            </a:r>
          </a:p>
          <a:p>
            <a:pPr lvl="1"/>
            <a:r>
              <a:rPr lang="en-US" sz="2200" dirty="0" smtClean="0">
                <a:solidFill>
                  <a:srgbClr val="070605"/>
                </a:solidFill>
              </a:rPr>
              <a:t>Atrial fibrillation or prevention of recurrent clots: 20 mg daily </a:t>
            </a:r>
          </a:p>
          <a:p>
            <a:pPr lvl="1"/>
            <a:r>
              <a:rPr lang="en-US" sz="2200" dirty="0" smtClean="0">
                <a:solidFill>
                  <a:srgbClr val="070605"/>
                </a:solidFill>
              </a:rPr>
              <a:t>Treatment of DVT/PE: 15 mg twice daily x 3 weeks then 20 mg once daily</a:t>
            </a:r>
          </a:p>
          <a:p>
            <a:pPr lvl="1"/>
            <a:r>
              <a:rPr lang="en-US" sz="2200" dirty="0" smtClean="0">
                <a:solidFill>
                  <a:srgbClr val="070605"/>
                </a:solidFill>
              </a:rPr>
              <a:t>Post-operative use: 10 mg daily x 35 days (usually)</a:t>
            </a:r>
          </a:p>
          <a:p>
            <a:pPr lvl="1"/>
            <a:endParaRPr lang="en-US" dirty="0" smtClean="0">
              <a:solidFill>
                <a:srgbClr val="070605"/>
              </a:solidFill>
            </a:endParaRPr>
          </a:p>
          <a:p>
            <a:pPr lvl="1"/>
            <a:endParaRPr lang="en-US" dirty="0" smtClean="0">
              <a:solidFill>
                <a:srgbClr val="070605"/>
              </a:solidFill>
            </a:endParaRPr>
          </a:p>
          <a:p>
            <a:pPr lvl="1"/>
            <a:endParaRPr lang="en-US" dirty="0" smtClean="0">
              <a:solidFill>
                <a:srgbClr val="070605"/>
              </a:solidFill>
            </a:endParaRPr>
          </a:p>
        </p:txBody>
      </p:sp>
      <p:sp>
        <p:nvSpPr>
          <p:cNvPr id="4" name="TextBox 3"/>
          <p:cNvSpPr txBox="1"/>
          <p:nvPr/>
        </p:nvSpPr>
        <p:spPr>
          <a:xfrm>
            <a:off x="0" y="6477000"/>
            <a:ext cx="7543800" cy="553998"/>
          </a:xfrm>
          <a:prstGeom prst="rect">
            <a:avLst/>
          </a:prstGeom>
          <a:noFill/>
        </p:spPr>
        <p:txBody>
          <a:bodyPr wrap="square" rtlCol="0">
            <a:spAutoFit/>
          </a:bodyPr>
          <a:lstStyle/>
          <a:p>
            <a:r>
              <a:rPr lang="en-US" sz="1000" dirty="0" smtClean="0">
                <a:solidFill>
                  <a:srgbClr val="070605"/>
                </a:solidFill>
              </a:rPr>
              <a:t>“</a:t>
            </a:r>
            <a:r>
              <a:rPr lang="en-US" sz="1000" dirty="0" err="1" smtClean="0">
                <a:solidFill>
                  <a:srgbClr val="070605"/>
                </a:solidFill>
              </a:rPr>
              <a:t>Xarelto</a:t>
            </a:r>
            <a:r>
              <a:rPr lang="en-US" sz="1000" dirty="0" smtClean="0">
                <a:solidFill>
                  <a:srgbClr val="070605"/>
                </a:solidFill>
              </a:rPr>
              <a:t>.” Accessed March 15, 2013. Available online at: &lt;www.xarelto-us.com&gt;.</a:t>
            </a:r>
          </a:p>
          <a:p>
            <a:r>
              <a:rPr lang="en-US" sz="1000" dirty="0" smtClean="0">
                <a:solidFill>
                  <a:srgbClr val="070605"/>
                </a:solidFill>
              </a:rPr>
              <a:t>“</a:t>
            </a:r>
            <a:r>
              <a:rPr lang="en-US" sz="1000" dirty="0" err="1" smtClean="0">
                <a:solidFill>
                  <a:srgbClr val="070605"/>
                </a:solidFill>
              </a:rPr>
              <a:t>Xarelto</a:t>
            </a:r>
            <a:r>
              <a:rPr lang="en-US" sz="1000" dirty="0" smtClean="0">
                <a:solidFill>
                  <a:srgbClr val="070605"/>
                </a:solidFill>
              </a:rPr>
              <a:t>.” </a:t>
            </a:r>
            <a:r>
              <a:rPr lang="en-US" sz="1000" dirty="0" err="1" smtClean="0">
                <a:solidFill>
                  <a:srgbClr val="070605"/>
                </a:solidFill>
              </a:rPr>
              <a:t>UpToDate</a:t>
            </a:r>
            <a:r>
              <a:rPr lang="en-US" sz="1000" dirty="0" smtClean="0">
                <a:solidFill>
                  <a:srgbClr val="070605"/>
                </a:solidFill>
              </a:rPr>
              <a:t>. Accessed March 15, 2013. Available online at: &lt;www.uptodate.com&gt;.</a:t>
            </a:r>
            <a:br>
              <a:rPr lang="en-US" sz="1000" dirty="0" smtClean="0">
                <a:solidFill>
                  <a:srgbClr val="070605"/>
                </a:solidFill>
              </a:rPr>
            </a:br>
            <a:endParaRPr lang="en-US" sz="1000" dirty="0">
              <a:solidFill>
                <a:srgbClr val="070605"/>
              </a:solidFill>
            </a:endParaRPr>
          </a:p>
        </p:txBody>
      </p:sp>
      <p:pic>
        <p:nvPicPr>
          <p:cNvPr id="3074" name="Picture 2" descr="Xarelto-U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387" y="762000"/>
            <a:ext cx="2503656"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Xarelto</a:t>
            </a:r>
            <a:r>
              <a:rPr lang="en-US" sz="4000" dirty="0">
                <a:solidFill>
                  <a:srgbClr val="070605"/>
                </a:solidFill>
              </a:rPr>
              <a:t> (rivaroxaban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a:xfrm>
            <a:off x="457200" y="1600200"/>
            <a:ext cx="7772400" cy="5029200"/>
          </a:xfrm>
        </p:spPr>
        <p:txBody>
          <a:bodyPr>
            <a:noAutofit/>
          </a:bodyPr>
          <a:lstStyle/>
          <a:p>
            <a:r>
              <a:rPr lang="en-US" b="1" dirty="0">
                <a:solidFill>
                  <a:srgbClr val="070605"/>
                </a:solidFill>
              </a:rPr>
              <a:t>Dosage Strengths</a:t>
            </a:r>
          </a:p>
          <a:p>
            <a:pPr lvl="1"/>
            <a:r>
              <a:rPr lang="en-US" sz="2200" dirty="0">
                <a:solidFill>
                  <a:srgbClr val="070605"/>
                </a:solidFill>
              </a:rPr>
              <a:t>10 mg, 15 mg, 20 mg </a:t>
            </a:r>
            <a:r>
              <a:rPr lang="en-US" sz="2200" dirty="0" smtClean="0">
                <a:solidFill>
                  <a:srgbClr val="070605"/>
                </a:solidFill>
              </a:rPr>
              <a:t>tablets</a:t>
            </a:r>
          </a:p>
          <a:p>
            <a:r>
              <a:rPr lang="en-US" b="1" dirty="0">
                <a:solidFill>
                  <a:srgbClr val="070605"/>
                </a:solidFill>
              </a:rPr>
              <a:t>Administration</a:t>
            </a:r>
          </a:p>
          <a:p>
            <a:pPr lvl="1"/>
            <a:r>
              <a:rPr lang="en-US" sz="2200" dirty="0">
                <a:solidFill>
                  <a:srgbClr val="070605"/>
                </a:solidFill>
              </a:rPr>
              <a:t>Give with food, preferably evening meal</a:t>
            </a:r>
          </a:p>
          <a:p>
            <a:r>
              <a:rPr lang="en-US" b="1" dirty="0">
                <a:solidFill>
                  <a:srgbClr val="070605"/>
                </a:solidFill>
              </a:rPr>
              <a:t>Special Considerations</a:t>
            </a:r>
          </a:p>
          <a:p>
            <a:pPr lvl="1"/>
            <a:r>
              <a:rPr lang="en-US" sz="2200" dirty="0">
                <a:solidFill>
                  <a:srgbClr val="070605"/>
                </a:solidFill>
              </a:rPr>
              <a:t>Avoid grapefruit juice</a:t>
            </a:r>
          </a:p>
          <a:p>
            <a:pPr lvl="1"/>
            <a:r>
              <a:rPr lang="en-US" sz="2200" dirty="0">
                <a:solidFill>
                  <a:srgbClr val="070605"/>
                </a:solidFill>
              </a:rPr>
              <a:t>Concentrations are increased in the elderly</a:t>
            </a:r>
          </a:p>
          <a:p>
            <a:pPr lvl="1"/>
            <a:r>
              <a:rPr lang="en-US" sz="2200" dirty="0">
                <a:solidFill>
                  <a:srgbClr val="070605"/>
                </a:solidFill>
              </a:rPr>
              <a:t>Avoid use in severe kidney insufficiency</a:t>
            </a:r>
          </a:p>
          <a:p>
            <a:pPr lvl="1"/>
            <a:r>
              <a:rPr lang="en-US" sz="2200" b="1" dirty="0">
                <a:solidFill>
                  <a:srgbClr val="070605"/>
                </a:solidFill>
              </a:rPr>
              <a:t>High alert medication </a:t>
            </a:r>
            <a:r>
              <a:rPr lang="en-US" sz="2200" dirty="0">
                <a:solidFill>
                  <a:srgbClr val="070605"/>
                </a:solidFill>
              </a:rPr>
              <a:t>= increased risk of serious side effects if used in error</a:t>
            </a:r>
          </a:p>
          <a:p>
            <a:endParaRPr lang="en-US" sz="2400" dirty="0">
              <a:solidFill>
                <a:srgbClr val="070605"/>
              </a:solidFill>
            </a:endParaRPr>
          </a:p>
          <a:p>
            <a:pPr lvl="1"/>
            <a:endParaRPr lang="en-US" dirty="0">
              <a:solidFill>
                <a:srgbClr val="070605"/>
              </a:solidFill>
            </a:endParaRPr>
          </a:p>
          <a:p>
            <a:pPr lvl="1"/>
            <a:endParaRPr lang="en-US" dirty="0"/>
          </a:p>
          <a:p>
            <a:pPr lvl="1"/>
            <a:endParaRPr lang="en-US" dirty="0">
              <a:solidFill>
                <a:srgbClr val="070605"/>
              </a:solidFill>
            </a:endParaRPr>
          </a:p>
          <a:p>
            <a:pPr lvl="1"/>
            <a:endParaRPr lang="en-US" dirty="0">
              <a:solidFill>
                <a:srgbClr val="070605"/>
              </a:solidFill>
            </a:endParaRPr>
          </a:p>
          <a:p>
            <a:endParaRPr lang="en-US" sz="2000" dirty="0">
              <a:solidFill>
                <a:srgbClr val="070605"/>
              </a:solidFill>
            </a:endParaRPr>
          </a:p>
        </p:txBody>
      </p:sp>
      <p:sp>
        <p:nvSpPr>
          <p:cNvPr id="4" name="TextBox 3"/>
          <p:cNvSpPr txBox="1"/>
          <p:nvPr/>
        </p:nvSpPr>
        <p:spPr>
          <a:xfrm>
            <a:off x="0" y="6477000"/>
            <a:ext cx="7543800" cy="553998"/>
          </a:xfrm>
          <a:prstGeom prst="rect">
            <a:avLst/>
          </a:prstGeom>
          <a:noFill/>
        </p:spPr>
        <p:txBody>
          <a:bodyPr wrap="square" rtlCol="0">
            <a:spAutoFit/>
          </a:bodyPr>
          <a:lstStyle/>
          <a:p>
            <a:r>
              <a:rPr lang="en-US" sz="1000" dirty="0" smtClean="0">
                <a:solidFill>
                  <a:srgbClr val="070605"/>
                </a:solidFill>
              </a:rPr>
              <a:t>“</a:t>
            </a:r>
            <a:r>
              <a:rPr lang="en-US" sz="1000" dirty="0" err="1" smtClean="0">
                <a:solidFill>
                  <a:srgbClr val="070605"/>
                </a:solidFill>
              </a:rPr>
              <a:t>Xarelto</a:t>
            </a:r>
            <a:r>
              <a:rPr lang="en-US" sz="1000" dirty="0" smtClean="0">
                <a:solidFill>
                  <a:srgbClr val="070605"/>
                </a:solidFill>
              </a:rPr>
              <a:t>.” Accessed March 15, 2013. Available online at: &lt;www.xarelto-us.com&gt;.</a:t>
            </a:r>
          </a:p>
          <a:p>
            <a:r>
              <a:rPr lang="en-US" sz="1000" dirty="0" smtClean="0">
                <a:solidFill>
                  <a:srgbClr val="070605"/>
                </a:solidFill>
              </a:rPr>
              <a:t>“</a:t>
            </a:r>
            <a:r>
              <a:rPr lang="en-US" sz="1000" dirty="0" err="1" smtClean="0">
                <a:solidFill>
                  <a:srgbClr val="070605"/>
                </a:solidFill>
              </a:rPr>
              <a:t>Xarelto</a:t>
            </a:r>
            <a:r>
              <a:rPr lang="en-US" sz="1000" dirty="0" smtClean="0">
                <a:solidFill>
                  <a:srgbClr val="070605"/>
                </a:solidFill>
              </a:rPr>
              <a:t>.” </a:t>
            </a:r>
            <a:r>
              <a:rPr lang="en-US" sz="1000" dirty="0" err="1" smtClean="0">
                <a:solidFill>
                  <a:srgbClr val="070605"/>
                </a:solidFill>
              </a:rPr>
              <a:t>UpToDate</a:t>
            </a:r>
            <a:r>
              <a:rPr lang="en-US" sz="1000" dirty="0" smtClean="0">
                <a:solidFill>
                  <a:srgbClr val="070605"/>
                </a:solidFill>
              </a:rPr>
              <a:t>. Accessed March 15, 2013. Available online at: &lt;www.uptodate.com&gt;.</a:t>
            </a:r>
            <a:br>
              <a:rPr lang="en-US" sz="1000" dirty="0" smtClean="0">
                <a:solidFill>
                  <a:srgbClr val="070605"/>
                </a:solidFill>
              </a:rPr>
            </a:br>
            <a:endParaRPr lang="en-US" sz="1000" dirty="0">
              <a:solidFill>
                <a:srgbClr val="070605"/>
              </a:solidFill>
            </a:endParaRPr>
          </a:p>
        </p:txBody>
      </p:sp>
    </p:spTree>
    <p:extLst>
      <p:ext uri="{BB962C8B-B14F-4D97-AF65-F5344CB8AC3E}">
        <p14:creationId xmlns:p14="http://schemas.microsoft.com/office/powerpoint/2010/main" val="2206639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Xarelto</a:t>
            </a:r>
            <a:r>
              <a:rPr lang="en-US" sz="4000" dirty="0">
                <a:solidFill>
                  <a:srgbClr val="070605"/>
                </a:solidFill>
              </a:rPr>
              <a:t> (rivaroxaban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lnSpcReduction="10000"/>
          </a:bodyPr>
          <a:lstStyle/>
          <a:p>
            <a:r>
              <a:rPr lang="en-US" b="1" i="1" dirty="0">
                <a:solidFill>
                  <a:srgbClr val="070605"/>
                </a:solidFill>
              </a:rPr>
              <a:t>Black Box Warnings</a:t>
            </a:r>
            <a:r>
              <a:rPr lang="en-US" b="1" dirty="0">
                <a:solidFill>
                  <a:srgbClr val="070605"/>
                </a:solidFill>
              </a:rPr>
              <a:t>: </a:t>
            </a:r>
            <a:endParaRPr lang="en-US" dirty="0">
              <a:solidFill>
                <a:srgbClr val="070605"/>
              </a:solidFill>
            </a:endParaRPr>
          </a:p>
          <a:p>
            <a:pPr lvl="1"/>
            <a:r>
              <a:rPr lang="en-US" sz="2200" dirty="0">
                <a:solidFill>
                  <a:srgbClr val="070605"/>
                </a:solidFill>
              </a:rPr>
              <a:t>Discontinuing </a:t>
            </a:r>
            <a:r>
              <a:rPr lang="en-US" sz="2200" dirty="0" err="1">
                <a:solidFill>
                  <a:srgbClr val="070605"/>
                </a:solidFill>
              </a:rPr>
              <a:t>Xarelto</a:t>
            </a:r>
            <a:r>
              <a:rPr lang="en-US" sz="2200" dirty="0">
                <a:solidFill>
                  <a:srgbClr val="070605"/>
                </a:solidFill>
              </a:rPr>
              <a:t> in patients without adequate continuous anticoagulation INCREASES risk of stroke</a:t>
            </a:r>
          </a:p>
          <a:p>
            <a:pPr lvl="1"/>
            <a:r>
              <a:rPr lang="en-US" sz="2200" dirty="0">
                <a:solidFill>
                  <a:srgbClr val="070605"/>
                </a:solidFill>
              </a:rPr>
              <a:t>Spinal or epidural hematomas, including subsequent paralysis, may occur with spinal puncture/anesthesia in patients who are anticoagulated</a:t>
            </a:r>
          </a:p>
          <a:p>
            <a:r>
              <a:rPr lang="en-US" b="1" dirty="0" smtClean="0">
                <a:solidFill>
                  <a:srgbClr val="070605"/>
                </a:solidFill>
              </a:rPr>
              <a:t>Side Effects</a:t>
            </a:r>
          </a:p>
          <a:p>
            <a:pPr lvl="1"/>
            <a:r>
              <a:rPr lang="en-US" sz="2200" dirty="0" smtClean="0">
                <a:solidFill>
                  <a:srgbClr val="070605"/>
                </a:solidFill>
              </a:rPr>
              <a:t>Bleeding</a:t>
            </a:r>
          </a:p>
          <a:p>
            <a:r>
              <a:rPr lang="en-US" b="1" dirty="0" smtClean="0">
                <a:solidFill>
                  <a:srgbClr val="070605"/>
                </a:solidFill>
              </a:rPr>
              <a:t>Monitoring Parameters</a:t>
            </a:r>
          </a:p>
          <a:p>
            <a:pPr lvl="1"/>
            <a:r>
              <a:rPr lang="en-US" sz="2200" dirty="0">
                <a:solidFill>
                  <a:srgbClr val="070605"/>
                </a:solidFill>
              </a:rPr>
              <a:t>No reversal agent</a:t>
            </a:r>
          </a:p>
          <a:p>
            <a:pPr lvl="1"/>
            <a:r>
              <a:rPr lang="en-US" sz="2200" dirty="0">
                <a:solidFill>
                  <a:srgbClr val="070605"/>
                </a:solidFill>
              </a:rPr>
              <a:t>No routine </a:t>
            </a:r>
            <a:r>
              <a:rPr lang="en-US" sz="2200" dirty="0" smtClean="0">
                <a:solidFill>
                  <a:srgbClr val="070605"/>
                </a:solidFill>
              </a:rPr>
              <a:t>monitoring</a:t>
            </a:r>
          </a:p>
          <a:p>
            <a:pPr lvl="1"/>
            <a:r>
              <a:rPr lang="en-US" sz="2200" dirty="0">
                <a:solidFill>
                  <a:srgbClr val="070605"/>
                </a:solidFill>
              </a:rPr>
              <a:t>Will cause an increase in INR</a:t>
            </a:r>
          </a:p>
          <a:p>
            <a:pPr lvl="1"/>
            <a:r>
              <a:rPr lang="en-US" sz="2200" dirty="0" smtClean="0">
                <a:solidFill>
                  <a:srgbClr val="070605"/>
                </a:solidFill>
              </a:rPr>
              <a:t>Lots of drug interactions</a:t>
            </a:r>
            <a:endParaRPr lang="en-US" sz="2200" dirty="0">
              <a:solidFill>
                <a:srgbClr val="070605"/>
              </a:solidFill>
            </a:endParaRPr>
          </a:p>
          <a:p>
            <a:pPr lvl="1"/>
            <a:endParaRPr lang="en-US" dirty="0">
              <a:solidFill>
                <a:srgbClr val="070605"/>
              </a:solidFill>
            </a:endParaRPr>
          </a:p>
          <a:p>
            <a:pPr lvl="1"/>
            <a:endParaRPr lang="en-US" dirty="0">
              <a:solidFill>
                <a:srgbClr val="070605"/>
              </a:solidFill>
            </a:endParaRPr>
          </a:p>
          <a:p>
            <a:endParaRPr lang="en-US" sz="2400" dirty="0">
              <a:solidFill>
                <a:srgbClr val="070605"/>
              </a:solidFill>
            </a:endParaRPr>
          </a:p>
        </p:txBody>
      </p:sp>
      <p:sp>
        <p:nvSpPr>
          <p:cNvPr id="4" name="TextBox 3"/>
          <p:cNvSpPr txBox="1"/>
          <p:nvPr/>
        </p:nvSpPr>
        <p:spPr>
          <a:xfrm>
            <a:off x="0" y="6477000"/>
            <a:ext cx="7543800" cy="553998"/>
          </a:xfrm>
          <a:prstGeom prst="rect">
            <a:avLst/>
          </a:prstGeom>
          <a:noFill/>
        </p:spPr>
        <p:txBody>
          <a:bodyPr wrap="square" rtlCol="0">
            <a:spAutoFit/>
          </a:bodyPr>
          <a:lstStyle/>
          <a:p>
            <a:r>
              <a:rPr lang="en-US" sz="1000" dirty="0" smtClean="0">
                <a:solidFill>
                  <a:srgbClr val="070605"/>
                </a:solidFill>
              </a:rPr>
              <a:t>“</a:t>
            </a:r>
            <a:r>
              <a:rPr lang="en-US" sz="1000" dirty="0" err="1" smtClean="0">
                <a:solidFill>
                  <a:srgbClr val="070605"/>
                </a:solidFill>
              </a:rPr>
              <a:t>Xarelto</a:t>
            </a:r>
            <a:r>
              <a:rPr lang="en-US" sz="1000" dirty="0" smtClean="0">
                <a:solidFill>
                  <a:srgbClr val="070605"/>
                </a:solidFill>
              </a:rPr>
              <a:t>.” Accessed March 15, 2013. Available online at: &lt;www.xarelto-us.com&gt;.</a:t>
            </a:r>
          </a:p>
          <a:p>
            <a:r>
              <a:rPr lang="en-US" sz="1000" dirty="0" smtClean="0">
                <a:solidFill>
                  <a:srgbClr val="070605"/>
                </a:solidFill>
              </a:rPr>
              <a:t>“</a:t>
            </a:r>
            <a:r>
              <a:rPr lang="en-US" sz="1000" dirty="0" err="1" smtClean="0">
                <a:solidFill>
                  <a:srgbClr val="070605"/>
                </a:solidFill>
              </a:rPr>
              <a:t>Xarelto</a:t>
            </a:r>
            <a:r>
              <a:rPr lang="en-US" sz="1000" dirty="0" smtClean="0">
                <a:solidFill>
                  <a:srgbClr val="070605"/>
                </a:solidFill>
              </a:rPr>
              <a:t>.” </a:t>
            </a:r>
            <a:r>
              <a:rPr lang="en-US" sz="1000" dirty="0" err="1" smtClean="0">
                <a:solidFill>
                  <a:srgbClr val="070605"/>
                </a:solidFill>
              </a:rPr>
              <a:t>UpToDate</a:t>
            </a:r>
            <a:r>
              <a:rPr lang="en-US" sz="1000" dirty="0" smtClean="0">
                <a:solidFill>
                  <a:srgbClr val="070605"/>
                </a:solidFill>
              </a:rPr>
              <a:t>. Accessed March 15, 2013. Available online at: &lt;www.uptodate.com&gt;.</a:t>
            </a:r>
            <a:br>
              <a:rPr lang="en-US" sz="1000" dirty="0" smtClean="0">
                <a:solidFill>
                  <a:srgbClr val="070605"/>
                </a:solidFill>
              </a:rPr>
            </a:br>
            <a:endParaRPr lang="en-US" sz="1000" dirty="0">
              <a:solidFill>
                <a:srgbClr val="070605"/>
              </a:solidFill>
            </a:endParaRPr>
          </a:p>
        </p:txBody>
      </p:sp>
    </p:spTree>
    <p:extLst>
      <p:ext uri="{BB962C8B-B14F-4D97-AF65-F5344CB8AC3E}">
        <p14:creationId xmlns:p14="http://schemas.microsoft.com/office/powerpoint/2010/main" val="2373108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Subcutaneous Injection of Anticoagulants</a:t>
            </a:r>
            <a:endParaRPr lang="en-US" sz="4000" dirty="0">
              <a:solidFill>
                <a:srgbClr val="070605"/>
              </a:solidFill>
            </a:endParaRPr>
          </a:p>
        </p:txBody>
      </p:sp>
      <p:sp>
        <p:nvSpPr>
          <p:cNvPr id="3" name="Content Placeholder 2"/>
          <p:cNvSpPr>
            <a:spLocks noGrp="1"/>
          </p:cNvSpPr>
          <p:nvPr>
            <p:ph idx="1"/>
          </p:nvPr>
        </p:nvSpPr>
        <p:spPr>
          <a:xfrm>
            <a:off x="457200" y="1600200"/>
            <a:ext cx="7848600" cy="4800600"/>
          </a:xfrm>
        </p:spPr>
        <p:txBody>
          <a:bodyPr>
            <a:noAutofit/>
          </a:bodyPr>
          <a:lstStyle/>
          <a:p>
            <a:r>
              <a:rPr lang="en-US" dirty="0" smtClean="0">
                <a:solidFill>
                  <a:srgbClr val="070605"/>
                </a:solidFill>
              </a:rPr>
              <a:t>The following two medications</a:t>
            </a:r>
            <a:r>
              <a:rPr lang="en-US" b="1" dirty="0" smtClean="0">
                <a:solidFill>
                  <a:srgbClr val="070605"/>
                </a:solidFill>
              </a:rPr>
              <a:t> </a:t>
            </a:r>
            <a:r>
              <a:rPr lang="en-US" dirty="0" smtClean="0">
                <a:solidFill>
                  <a:srgbClr val="070605"/>
                </a:solidFill>
              </a:rPr>
              <a:t>discussed are to be administered via subcutaneous injection:</a:t>
            </a:r>
          </a:p>
          <a:p>
            <a:pPr lvl="1"/>
            <a:r>
              <a:rPr lang="en-US" sz="2200" b="1" dirty="0" smtClean="0">
                <a:solidFill>
                  <a:srgbClr val="070605"/>
                </a:solidFill>
              </a:rPr>
              <a:t>Lovenox </a:t>
            </a:r>
            <a:r>
              <a:rPr lang="en-US" sz="2200" b="1" dirty="0">
                <a:solidFill>
                  <a:srgbClr val="070605"/>
                </a:solidFill>
              </a:rPr>
              <a:t>(enoxaparin</a:t>
            </a:r>
            <a:r>
              <a:rPr lang="en-US" sz="2200" b="1" dirty="0" smtClean="0">
                <a:solidFill>
                  <a:srgbClr val="070605"/>
                </a:solidFill>
              </a:rPr>
              <a:t>)</a:t>
            </a:r>
          </a:p>
          <a:p>
            <a:pPr lvl="1"/>
            <a:r>
              <a:rPr lang="en-US" sz="2200" b="1" dirty="0" err="1">
                <a:solidFill>
                  <a:srgbClr val="070605"/>
                </a:solidFill>
              </a:rPr>
              <a:t>Arixtra</a:t>
            </a:r>
            <a:r>
              <a:rPr lang="en-US" sz="2200" b="1" dirty="0">
                <a:solidFill>
                  <a:srgbClr val="070605"/>
                </a:solidFill>
              </a:rPr>
              <a:t> (</a:t>
            </a:r>
            <a:r>
              <a:rPr lang="en-US" sz="2200" b="1" dirty="0" err="1">
                <a:solidFill>
                  <a:srgbClr val="070605"/>
                </a:solidFill>
              </a:rPr>
              <a:t>fondaparinux</a:t>
            </a:r>
            <a:r>
              <a:rPr lang="en-US" sz="2200" b="1" dirty="0" smtClean="0">
                <a:solidFill>
                  <a:srgbClr val="070605"/>
                </a:solidFill>
              </a:rPr>
              <a:t>)</a:t>
            </a:r>
          </a:p>
          <a:p>
            <a:endParaRPr lang="en-US" dirty="0" smtClean="0">
              <a:solidFill>
                <a:srgbClr val="070605"/>
              </a:solidFill>
            </a:endParaRPr>
          </a:p>
          <a:p>
            <a:r>
              <a:rPr lang="en-US" dirty="0" smtClean="0">
                <a:solidFill>
                  <a:srgbClr val="070605"/>
                </a:solidFill>
              </a:rPr>
              <a:t>These medications will be </a:t>
            </a:r>
            <a:r>
              <a:rPr lang="en-US" b="1" u="sng" dirty="0" smtClean="0">
                <a:solidFill>
                  <a:srgbClr val="070605"/>
                </a:solidFill>
              </a:rPr>
              <a:t>administered</a:t>
            </a:r>
            <a:r>
              <a:rPr lang="en-US" dirty="0" smtClean="0">
                <a:solidFill>
                  <a:srgbClr val="070605"/>
                </a:solidFill>
              </a:rPr>
              <a:t> by a Home Health </a:t>
            </a:r>
            <a:r>
              <a:rPr lang="en-US" dirty="0">
                <a:solidFill>
                  <a:srgbClr val="070605"/>
                </a:solidFill>
              </a:rPr>
              <a:t>N</a:t>
            </a:r>
            <a:r>
              <a:rPr lang="en-US" dirty="0" smtClean="0">
                <a:solidFill>
                  <a:srgbClr val="070605"/>
                </a:solidFill>
              </a:rPr>
              <a:t>urse (HHN) or Registered Nurse (RN)</a:t>
            </a:r>
            <a:endParaRPr lang="en-US" dirty="0">
              <a:solidFill>
                <a:srgbClr val="070605"/>
              </a:solidFill>
            </a:endParaRPr>
          </a:p>
        </p:txBody>
      </p:sp>
    </p:spTree>
    <p:extLst>
      <p:ext uri="{BB962C8B-B14F-4D97-AF65-F5344CB8AC3E}">
        <p14:creationId xmlns:p14="http://schemas.microsoft.com/office/powerpoint/2010/main" val="1163385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Lovenox (enoxaparin)</a:t>
            </a:r>
            <a:endParaRPr lang="en-US" sz="4000" dirty="0">
              <a:solidFill>
                <a:srgbClr val="070605"/>
              </a:solidFill>
            </a:endParaRPr>
          </a:p>
        </p:txBody>
      </p:sp>
      <p:sp>
        <p:nvSpPr>
          <p:cNvPr id="3" name="Content Placeholder 2"/>
          <p:cNvSpPr>
            <a:spLocks noGrp="1"/>
          </p:cNvSpPr>
          <p:nvPr>
            <p:ph idx="1"/>
          </p:nvPr>
        </p:nvSpPr>
        <p:spPr>
          <a:xfrm>
            <a:off x="457200" y="1524000"/>
            <a:ext cx="7848600" cy="4800600"/>
          </a:xfrm>
        </p:spPr>
        <p:txBody>
          <a:bodyPr>
            <a:noAutofit/>
          </a:bodyPr>
          <a:lstStyle/>
          <a:p>
            <a:r>
              <a:rPr lang="en-US" b="1" dirty="0" smtClean="0">
                <a:solidFill>
                  <a:srgbClr val="070605"/>
                </a:solidFill>
              </a:rPr>
              <a:t>Purpose</a:t>
            </a:r>
          </a:p>
          <a:p>
            <a:pPr lvl="1"/>
            <a:r>
              <a:rPr lang="en-US" sz="2200" dirty="0" smtClean="0">
                <a:solidFill>
                  <a:srgbClr val="070605"/>
                </a:solidFill>
              </a:rPr>
              <a:t>DVT prevention (after certain surgeries or in patients with very limited mobility) or DVT treatment</a:t>
            </a:r>
          </a:p>
          <a:p>
            <a:pPr lvl="1"/>
            <a:r>
              <a:rPr lang="en-US" sz="2200" dirty="0" smtClean="0">
                <a:solidFill>
                  <a:srgbClr val="070605"/>
                </a:solidFill>
              </a:rPr>
              <a:t>Often used as “bridge therapy” during temporary interruption of Coumadin for certain surgeries or procedures</a:t>
            </a:r>
          </a:p>
          <a:p>
            <a:r>
              <a:rPr lang="en-US" b="1" dirty="0" smtClean="0">
                <a:solidFill>
                  <a:srgbClr val="070605"/>
                </a:solidFill>
              </a:rPr>
              <a:t>Dosing </a:t>
            </a:r>
          </a:p>
          <a:p>
            <a:pPr lvl="1"/>
            <a:r>
              <a:rPr lang="en-US" sz="2200" b="1" u="sng" dirty="0" smtClean="0">
                <a:solidFill>
                  <a:srgbClr val="070605"/>
                </a:solidFill>
              </a:rPr>
              <a:t>SUBCUTANEOUS</a:t>
            </a:r>
            <a:r>
              <a:rPr lang="en-US" sz="2200" b="1" dirty="0" smtClean="0">
                <a:solidFill>
                  <a:srgbClr val="070605"/>
                </a:solidFill>
              </a:rPr>
              <a:t> INJECTION ONLY</a:t>
            </a:r>
          </a:p>
          <a:p>
            <a:pPr lvl="1"/>
            <a:r>
              <a:rPr lang="en-US" sz="2200" dirty="0" smtClean="0">
                <a:solidFill>
                  <a:srgbClr val="070605"/>
                </a:solidFill>
              </a:rPr>
              <a:t>DVT prevention: 30 mg every 12 hours </a:t>
            </a:r>
            <a:r>
              <a:rPr lang="en-US" sz="2200" b="1" dirty="0" smtClean="0">
                <a:solidFill>
                  <a:srgbClr val="070605"/>
                </a:solidFill>
              </a:rPr>
              <a:t>or</a:t>
            </a:r>
            <a:r>
              <a:rPr lang="en-US" sz="2200" dirty="0" smtClean="0">
                <a:solidFill>
                  <a:srgbClr val="070605"/>
                </a:solidFill>
              </a:rPr>
              <a:t> 40 mg once daily </a:t>
            </a:r>
          </a:p>
          <a:p>
            <a:pPr lvl="1"/>
            <a:r>
              <a:rPr lang="en-US" sz="2200" dirty="0" smtClean="0">
                <a:solidFill>
                  <a:srgbClr val="070605"/>
                </a:solidFill>
              </a:rPr>
              <a:t>DVT treatment and “bridge therapy”: 1mg/kg/dose every 12 hours </a:t>
            </a:r>
            <a:r>
              <a:rPr lang="en-US" sz="2200" b="1" dirty="0" smtClean="0">
                <a:solidFill>
                  <a:srgbClr val="070605"/>
                </a:solidFill>
              </a:rPr>
              <a:t>or </a:t>
            </a:r>
            <a:r>
              <a:rPr lang="en-US" sz="2200" dirty="0" smtClean="0">
                <a:solidFill>
                  <a:srgbClr val="070605"/>
                </a:solidFill>
              </a:rPr>
              <a:t>1.5mg/kg/dose every 24 hours </a:t>
            </a:r>
          </a:p>
          <a:p>
            <a:pPr lvl="2"/>
            <a:r>
              <a:rPr lang="en-US" sz="2200" dirty="0" smtClean="0">
                <a:solidFill>
                  <a:srgbClr val="070605"/>
                </a:solidFill>
              </a:rPr>
              <a:t>“Bridge therapy”: usually used for 5-7 days</a:t>
            </a:r>
            <a:endParaRPr lang="en-US" sz="2200" dirty="0">
              <a:solidFill>
                <a:srgbClr val="070605"/>
              </a:solidFill>
            </a:endParaRPr>
          </a:p>
        </p:txBody>
      </p:sp>
      <p:sp>
        <p:nvSpPr>
          <p:cNvPr id="5" name="TextBox 4"/>
          <p:cNvSpPr txBox="1"/>
          <p:nvPr/>
        </p:nvSpPr>
        <p:spPr>
          <a:xfrm>
            <a:off x="0" y="6477000"/>
            <a:ext cx="6934200" cy="400110"/>
          </a:xfrm>
          <a:prstGeom prst="rect">
            <a:avLst/>
          </a:prstGeom>
          <a:noFill/>
        </p:spPr>
        <p:txBody>
          <a:bodyPr wrap="square" rtlCol="0">
            <a:spAutoFit/>
          </a:bodyPr>
          <a:lstStyle/>
          <a:p>
            <a:r>
              <a:rPr lang="en-US" sz="1000" dirty="0" smtClean="0">
                <a:solidFill>
                  <a:srgbClr val="070605"/>
                </a:solidFill>
              </a:rPr>
              <a:t>“Lovenox.” Accessed March 16, 2013. Available online at: &lt;www.lovenox.com&gt;.</a:t>
            </a:r>
          </a:p>
          <a:p>
            <a:r>
              <a:rPr lang="en-US" sz="1000" dirty="0" smtClean="0">
                <a:solidFill>
                  <a:srgbClr val="070605"/>
                </a:solidFill>
              </a:rPr>
              <a:t>“Lovenox.” </a:t>
            </a:r>
            <a:r>
              <a:rPr lang="en-US" sz="1000" dirty="0" err="1">
                <a:solidFill>
                  <a:srgbClr val="070605"/>
                </a:solidFill>
              </a:rPr>
              <a:t>UpToDate</a:t>
            </a:r>
            <a:r>
              <a:rPr lang="en-US" sz="1000" dirty="0">
                <a:solidFill>
                  <a:srgbClr val="070605"/>
                </a:solidFill>
              </a:rPr>
              <a:t>. </a:t>
            </a:r>
            <a:r>
              <a:rPr lang="en-US" sz="1000" dirty="0" smtClean="0">
                <a:solidFill>
                  <a:srgbClr val="070605"/>
                </a:solidFill>
              </a:rPr>
              <a:t>Accessed March 16, 2013. Available online at: &lt;www.uptodate.com&gt;.</a:t>
            </a:r>
            <a:endParaRPr lang="en-US" sz="1000" dirty="0">
              <a:solidFill>
                <a:srgbClr val="070605"/>
              </a:solidFill>
            </a:endParaRPr>
          </a:p>
        </p:txBody>
      </p:sp>
    </p:spTree>
    <p:extLst>
      <p:ext uri="{BB962C8B-B14F-4D97-AF65-F5344CB8AC3E}">
        <p14:creationId xmlns:p14="http://schemas.microsoft.com/office/powerpoint/2010/main" val="1149722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Lovenox (enoxaparin)</a:t>
            </a:r>
          </a:p>
        </p:txBody>
      </p:sp>
      <p:sp>
        <p:nvSpPr>
          <p:cNvPr id="3" name="Content Placeholder 2"/>
          <p:cNvSpPr>
            <a:spLocks noGrp="1"/>
          </p:cNvSpPr>
          <p:nvPr>
            <p:ph idx="1"/>
          </p:nvPr>
        </p:nvSpPr>
        <p:spPr>
          <a:xfrm>
            <a:off x="457200" y="1476345"/>
            <a:ext cx="8077200" cy="5076855"/>
          </a:xfrm>
        </p:spPr>
        <p:txBody>
          <a:bodyPr>
            <a:noAutofit/>
          </a:bodyPr>
          <a:lstStyle/>
          <a:p>
            <a:r>
              <a:rPr lang="en-US" b="1" dirty="0">
                <a:solidFill>
                  <a:srgbClr val="070605"/>
                </a:solidFill>
              </a:rPr>
              <a:t>Dosage Strengths</a:t>
            </a:r>
          </a:p>
          <a:p>
            <a:pPr lvl="1"/>
            <a:r>
              <a:rPr lang="en-US" sz="2200" dirty="0">
                <a:solidFill>
                  <a:srgbClr val="070605"/>
                </a:solidFill>
              </a:rPr>
              <a:t>30 mg/0.3mL, 40 mg/0.4mL, 60 mg/0.6mL, 80 mg/0.8mL, 100 mg/mL, 120 mg/0.8mL, 150 mg/mL prefilled syringes</a:t>
            </a:r>
          </a:p>
          <a:p>
            <a:r>
              <a:rPr lang="en-US" b="1" dirty="0" smtClean="0">
                <a:solidFill>
                  <a:srgbClr val="070605"/>
                </a:solidFill>
              </a:rPr>
              <a:t>Special </a:t>
            </a:r>
            <a:r>
              <a:rPr lang="en-US" b="1" dirty="0">
                <a:solidFill>
                  <a:srgbClr val="070605"/>
                </a:solidFill>
              </a:rPr>
              <a:t>Considerations</a:t>
            </a:r>
          </a:p>
          <a:p>
            <a:pPr lvl="1"/>
            <a:r>
              <a:rPr lang="en-US" sz="2200" i="1" dirty="0" smtClean="0">
                <a:solidFill>
                  <a:srgbClr val="070605"/>
                </a:solidFill>
              </a:rPr>
              <a:t>Caution</a:t>
            </a:r>
            <a:r>
              <a:rPr lang="en-US" sz="2200" dirty="0" smtClean="0">
                <a:solidFill>
                  <a:srgbClr val="070605"/>
                </a:solidFill>
              </a:rPr>
              <a:t> with use in elderly patients weighing less than 99lbs</a:t>
            </a:r>
          </a:p>
          <a:p>
            <a:pPr lvl="1"/>
            <a:r>
              <a:rPr lang="en-US" sz="2200" dirty="0" smtClean="0">
                <a:solidFill>
                  <a:srgbClr val="070605"/>
                </a:solidFill>
              </a:rPr>
              <a:t>Each </a:t>
            </a:r>
            <a:r>
              <a:rPr lang="en-US" sz="2200" dirty="0">
                <a:solidFill>
                  <a:srgbClr val="070605"/>
                </a:solidFill>
              </a:rPr>
              <a:t>syringe </a:t>
            </a:r>
            <a:r>
              <a:rPr lang="en-US" sz="2200" dirty="0" smtClean="0">
                <a:solidFill>
                  <a:srgbClr val="070605"/>
                </a:solidFill>
              </a:rPr>
              <a:t>is for a single, one-time use ONLY</a:t>
            </a:r>
          </a:p>
          <a:p>
            <a:pPr lvl="1"/>
            <a:r>
              <a:rPr lang="en-US" sz="2200" dirty="0" smtClean="0">
                <a:solidFill>
                  <a:srgbClr val="070605"/>
                </a:solidFill>
              </a:rPr>
              <a:t>To </a:t>
            </a:r>
            <a:r>
              <a:rPr lang="en-US" sz="2200" dirty="0" smtClean="0">
                <a:solidFill>
                  <a:srgbClr val="070605"/>
                </a:solidFill>
              </a:rPr>
              <a:t>minimize bruising, do NOT rub injection site</a:t>
            </a:r>
          </a:p>
          <a:p>
            <a:pPr lvl="1"/>
            <a:r>
              <a:rPr lang="en-US" sz="2200" b="1" dirty="0">
                <a:solidFill>
                  <a:srgbClr val="070605"/>
                </a:solidFill>
              </a:rPr>
              <a:t>High alert medication </a:t>
            </a:r>
            <a:r>
              <a:rPr lang="en-US" sz="2200" dirty="0">
                <a:solidFill>
                  <a:srgbClr val="070605"/>
                </a:solidFill>
              </a:rPr>
              <a:t>= increased risk of serious side effects if used in </a:t>
            </a:r>
            <a:r>
              <a:rPr lang="en-US" sz="2200" dirty="0" smtClean="0">
                <a:solidFill>
                  <a:srgbClr val="070605"/>
                </a:solidFill>
              </a:rPr>
              <a:t>error</a:t>
            </a:r>
            <a:endParaRPr lang="en-US" sz="2200" dirty="0">
              <a:solidFill>
                <a:srgbClr val="070605"/>
              </a:solidFill>
            </a:endParaRPr>
          </a:p>
        </p:txBody>
      </p:sp>
      <p:sp>
        <p:nvSpPr>
          <p:cNvPr id="4" name="TextBox 3"/>
          <p:cNvSpPr txBox="1"/>
          <p:nvPr/>
        </p:nvSpPr>
        <p:spPr>
          <a:xfrm>
            <a:off x="0" y="6477000"/>
            <a:ext cx="6934200" cy="400110"/>
          </a:xfrm>
          <a:prstGeom prst="rect">
            <a:avLst/>
          </a:prstGeom>
          <a:noFill/>
        </p:spPr>
        <p:txBody>
          <a:bodyPr wrap="square" rtlCol="0">
            <a:spAutoFit/>
          </a:bodyPr>
          <a:lstStyle/>
          <a:p>
            <a:r>
              <a:rPr lang="en-US" sz="1000" dirty="0" smtClean="0">
                <a:solidFill>
                  <a:srgbClr val="070605"/>
                </a:solidFill>
              </a:rPr>
              <a:t>“Lovenox.” Accessed March 16, 2013. Available online at: &lt;www.lovenox.com&gt;.</a:t>
            </a:r>
          </a:p>
          <a:p>
            <a:r>
              <a:rPr lang="en-US" sz="1000" dirty="0" smtClean="0">
                <a:solidFill>
                  <a:srgbClr val="070605"/>
                </a:solidFill>
              </a:rPr>
              <a:t>“Lovenox.” </a:t>
            </a:r>
            <a:r>
              <a:rPr lang="en-US" sz="1000" dirty="0" err="1">
                <a:solidFill>
                  <a:srgbClr val="070605"/>
                </a:solidFill>
              </a:rPr>
              <a:t>UpToDate</a:t>
            </a:r>
            <a:r>
              <a:rPr lang="en-US" sz="1000" dirty="0">
                <a:solidFill>
                  <a:srgbClr val="070605"/>
                </a:solidFill>
              </a:rPr>
              <a:t>. </a:t>
            </a:r>
            <a:r>
              <a:rPr lang="en-US" sz="1000" dirty="0" smtClean="0">
                <a:solidFill>
                  <a:srgbClr val="070605"/>
                </a:solidFill>
              </a:rPr>
              <a:t>Accessed March 16, 2013. Available online at: &lt;www.uptodate.com&gt;.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Lovenox (enoxaparin)</a:t>
            </a:r>
          </a:p>
        </p:txBody>
      </p:sp>
      <p:sp>
        <p:nvSpPr>
          <p:cNvPr id="3" name="Content Placeholder 2"/>
          <p:cNvSpPr>
            <a:spLocks noGrp="1"/>
          </p:cNvSpPr>
          <p:nvPr>
            <p:ph idx="1"/>
          </p:nvPr>
        </p:nvSpPr>
        <p:spPr>
          <a:xfrm>
            <a:off x="457200" y="1476345"/>
            <a:ext cx="8077200" cy="5076855"/>
          </a:xfrm>
        </p:spPr>
        <p:txBody>
          <a:bodyPr>
            <a:noAutofit/>
          </a:bodyPr>
          <a:lstStyle/>
          <a:p>
            <a:r>
              <a:rPr lang="en-US" b="1" dirty="0" smtClean="0">
                <a:solidFill>
                  <a:srgbClr val="070605"/>
                </a:solidFill>
              </a:rPr>
              <a:t>Side </a:t>
            </a:r>
            <a:r>
              <a:rPr lang="en-US" b="1" dirty="0">
                <a:solidFill>
                  <a:srgbClr val="070605"/>
                </a:solidFill>
              </a:rPr>
              <a:t>Effects</a:t>
            </a:r>
          </a:p>
          <a:p>
            <a:pPr lvl="1"/>
            <a:r>
              <a:rPr lang="en-US" sz="2200" dirty="0">
                <a:solidFill>
                  <a:srgbClr val="070605"/>
                </a:solidFill>
              </a:rPr>
              <a:t>Bleeding</a:t>
            </a:r>
          </a:p>
          <a:p>
            <a:pPr lvl="1"/>
            <a:r>
              <a:rPr lang="en-US" sz="2200" dirty="0">
                <a:solidFill>
                  <a:srgbClr val="070605"/>
                </a:solidFill>
              </a:rPr>
              <a:t>Pain, redness, </a:t>
            </a:r>
            <a:r>
              <a:rPr lang="en-US" sz="2200" dirty="0" smtClean="0">
                <a:solidFill>
                  <a:srgbClr val="070605"/>
                </a:solidFill>
              </a:rPr>
              <a:t>irritation, or bruising at </a:t>
            </a:r>
            <a:r>
              <a:rPr lang="en-US" sz="2200" dirty="0">
                <a:solidFill>
                  <a:srgbClr val="070605"/>
                </a:solidFill>
              </a:rPr>
              <a:t>injection </a:t>
            </a:r>
            <a:r>
              <a:rPr lang="en-US" sz="2200" dirty="0" smtClean="0">
                <a:solidFill>
                  <a:srgbClr val="070605"/>
                </a:solidFill>
              </a:rPr>
              <a:t>site</a:t>
            </a:r>
          </a:p>
          <a:p>
            <a:pPr lvl="1"/>
            <a:r>
              <a:rPr lang="en-US" sz="2200" dirty="0" smtClean="0">
                <a:solidFill>
                  <a:srgbClr val="070605"/>
                </a:solidFill>
              </a:rPr>
              <a:t>Injection </a:t>
            </a:r>
            <a:r>
              <a:rPr lang="en-US" sz="2200" dirty="0">
                <a:solidFill>
                  <a:srgbClr val="070605"/>
                </a:solidFill>
              </a:rPr>
              <a:t>site hematoma</a:t>
            </a:r>
          </a:p>
          <a:p>
            <a:r>
              <a:rPr lang="en-US" b="1" dirty="0">
                <a:solidFill>
                  <a:srgbClr val="070605"/>
                </a:solidFill>
              </a:rPr>
              <a:t>Monitoring Parameters</a:t>
            </a:r>
          </a:p>
          <a:p>
            <a:pPr lvl="1"/>
            <a:r>
              <a:rPr lang="en-US" sz="2200" dirty="0">
                <a:solidFill>
                  <a:srgbClr val="070605"/>
                </a:solidFill>
              </a:rPr>
              <a:t>No routine monitoring </a:t>
            </a:r>
            <a:r>
              <a:rPr lang="en-US" sz="2200" i="1" dirty="0">
                <a:solidFill>
                  <a:srgbClr val="070605"/>
                </a:solidFill>
              </a:rPr>
              <a:t>UNLESS</a:t>
            </a:r>
            <a:r>
              <a:rPr lang="en-US" sz="2200" dirty="0">
                <a:solidFill>
                  <a:srgbClr val="070605"/>
                </a:solidFill>
              </a:rPr>
              <a:t> patient is </a:t>
            </a:r>
            <a:r>
              <a:rPr lang="en-US" sz="2200" dirty="0" smtClean="0">
                <a:solidFill>
                  <a:srgbClr val="070605"/>
                </a:solidFill>
              </a:rPr>
              <a:t>obese or low-weight, has significant kidney impairment, or pregnant, </a:t>
            </a:r>
            <a:r>
              <a:rPr lang="en-US" sz="2200" dirty="0">
                <a:solidFill>
                  <a:srgbClr val="070605"/>
                </a:solidFill>
              </a:rPr>
              <a:t>then monitor anti-</a:t>
            </a:r>
            <a:r>
              <a:rPr lang="en-US" sz="2200" dirty="0" err="1">
                <a:solidFill>
                  <a:srgbClr val="070605"/>
                </a:solidFill>
              </a:rPr>
              <a:t>Xa</a:t>
            </a:r>
            <a:r>
              <a:rPr lang="en-US" sz="2200" dirty="0">
                <a:solidFill>
                  <a:srgbClr val="070605"/>
                </a:solidFill>
              </a:rPr>
              <a:t> levels</a:t>
            </a:r>
          </a:p>
          <a:p>
            <a:endParaRPr lang="en-US" dirty="0">
              <a:solidFill>
                <a:srgbClr val="070605"/>
              </a:solidFill>
            </a:endParaRPr>
          </a:p>
        </p:txBody>
      </p:sp>
      <p:sp>
        <p:nvSpPr>
          <p:cNvPr id="4" name="TextBox 3"/>
          <p:cNvSpPr txBox="1"/>
          <p:nvPr/>
        </p:nvSpPr>
        <p:spPr>
          <a:xfrm>
            <a:off x="0" y="6304002"/>
            <a:ext cx="6934200" cy="553998"/>
          </a:xfrm>
          <a:prstGeom prst="rect">
            <a:avLst/>
          </a:prstGeom>
          <a:noFill/>
        </p:spPr>
        <p:txBody>
          <a:bodyPr wrap="square" rtlCol="0">
            <a:spAutoFit/>
          </a:bodyPr>
          <a:lstStyle/>
          <a:p>
            <a:r>
              <a:rPr lang="en-US" sz="1000" dirty="0">
                <a:solidFill>
                  <a:srgbClr val="070605"/>
                </a:solidFill>
              </a:rPr>
              <a:t>Image available at: &lt;https://healthy.kaiserpermanente.org/static/drugency/images/SDZ31190.JPG&gt;.</a:t>
            </a:r>
          </a:p>
          <a:p>
            <a:r>
              <a:rPr lang="en-US" sz="1000" dirty="0" smtClean="0">
                <a:solidFill>
                  <a:srgbClr val="070605"/>
                </a:solidFill>
              </a:rPr>
              <a:t>“</a:t>
            </a:r>
            <a:r>
              <a:rPr lang="en-US" sz="1000" dirty="0" smtClean="0">
                <a:solidFill>
                  <a:srgbClr val="070605"/>
                </a:solidFill>
              </a:rPr>
              <a:t>Lovenox.” Accessed March 16, 2013. Available online at: &lt;www.lovenox.com&gt;.</a:t>
            </a:r>
          </a:p>
          <a:p>
            <a:r>
              <a:rPr lang="en-US" sz="1000" dirty="0" smtClean="0">
                <a:solidFill>
                  <a:srgbClr val="070605"/>
                </a:solidFill>
              </a:rPr>
              <a:t>“Lovenox.” </a:t>
            </a:r>
            <a:r>
              <a:rPr lang="en-US" sz="1000" dirty="0" err="1">
                <a:solidFill>
                  <a:srgbClr val="070605"/>
                </a:solidFill>
              </a:rPr>
              <a:t>UpToDate</a:t>
            </a:r>
            <a:r>
              <a:rPr lang="en-US" sz="1000" dirty="0">
                <a:solidFill>
                  <a:srgbClr val="070605"/>
                </a:solidFill>
              </a:rPr>
              <a:t>. </a:t>
            </a:r>
            <a:r>
              <a:rPr lang="en-US" sz="1000" dirty="0" smtClean="0">
                <a:solidFill>
                  <a:srgbClr val="070605"/>
                </a:solidFill>
              </a:rPr>
              <a:t>Accessed March 16, 2013. Available online at: &lt;www.uptodate.com&gt;.</a:t>
            </a:r>
            <a:endParaRPr lang="en-US" sz="1000" dirty="0">
              <a:solidFill>
                <a:srgbClr val="070605"/>
              </a:solidFill>
            </a:endParaRPr>
          </a:p>
        </p:txBody>
      </p:sp>
      <p:pic>
        <p:nvPicPr>
          <p:cNvPr id="5" name="Picture 2" descr="https://healthy.kaiserpermanente.org/static/drugency/images/SDZ311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576" y="4446626"/>
            <a:ext cx="247650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6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www.pharma-agora.com/upload/uyelikler/3452972-arixt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
            <a:ext cx="2286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000" dirty="0" err="1" smtClean="0">
                <a:solidFill>
                  <a:srgbClr val="070605"/>
                </a:solidFill>
              </a:rPr>
              <a:t>Arixtra</a:t>
            </a:r>
            <a:r>
              <a:rPr lang="en-US" sz="4000" dirty="0" smtClean="0">
                <a:solidFill>
                  <a:srgbClr val="070605"/>
                </a:solidFill>
              </a:rPr>
              <a:t> (</a:t>
            </a:r>
            <a:r>
              <a:rPr lang="en-US" sz="4000" dirty="0" err="1" smtClean="0">
                <a:solidFill>
                  <a:srgbClr val="070605"/>
                </a:solidFill>
              </a:rPr>
              <a:t>fondaparinux</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a:xfrm>
            <a:off x="457200" y="1600200"/>
            <a:ext cx="7620000" cy="4857690"/>
          </a:xfrm>
        </p:spPr>
        <p:txBody>
          <a:bodyPr>
            <a:noAutofit/>
          </a:bodyPr>
          <a:lstStyle/>
          <a:p>
            <a:r>
              <a:rPr lang="en-US" b="1" dirty="0" smtClean="0">
                <a:solidFill>
                  <a:srgbClr val="070605"/>
                </a:solidFill>
              </a:rPr>
              <a:t>Purpose</a:t>
            </a:r>
          </a:p>
          <a:p>
            <a:pPr lvl="1"/>
            <a:r>
              <a:rPr lang="en-US" sz="2200" dirty="0" smtClean="0">
                <a:solidFill>
                  <a:srgbClr val="070605"/>
                </a:solidFill>
              </a:rPr>
              <a:t>Prevention of deep vein thrombosis (DVT) in patients undergoing surgery for hip or knee replacement, hip fracture, or abdominal surgery</a:t>
            </a:r>
          </a:p>
          <a:p>
            <a:pPr lvl="1"/>
            <a:r>
              <a:rPr lang="en-US" sz="2200" dirty="0" smtClean="0">
                <a:solidFill>
                  <a:srgbClr val="070605"/>
                </a:solidFill>
              </a:rPr>
              <a:t>Treatment of pulmonary embolism (PE) or deep vein thrombosis</a:t>
            </a:r>
          </a:p>
          <a:p>
            <a:r>
              <a:rPr lang="en-US" b="1" dirty="0" smtClean="0">
                <a:solidFill>
                  <a:srgbClr val="070605"/>
                </a:solidFill>
              </a:rPr>
              <a:t>Dosing</a:t>
            </a:r>
          </a:p>
          <a:p>
            <a:pPr lvl="1"/>
            <a:r>
              <a:rPr lang="en-US" sz="2200" b="1" u="sng" dirty="0">
                <a:solidFill>
                  <a:srgbClr val="070605"/>
                </a:solidFill>
              </a:rPr>
              <a:t>SUBCUTANEOUS</a:t>
            </a:r>
            <a:r>
              <a:rPr lang="en-US" sz="2200" b="1" dirty="0">
                <a:solidFill>
                  <a:srgbClr val="070605"/>
                </a:solidFill>
              </a:rPr>
              <a:t> INJECTION ONLY</a:t>
            </a:r>
          </a:p>
          <a:p>
            <a:pPr lvl="1"/>
            <a:r>
              <a:rPr lang="en-US" sz="2200" dirty="0" smtClean="0">
                <a:solidFill>
                  <a:srgbClr val="070605"/>
                </a:solidFill>
              </a:rPr>
              <a:t>DVT prevention (patients </a:t>
            </a:r>
            <a:r>
              <a:rPr lang="en-US" sz="2200" b="1" dirty="0" smtClean="0">
                <a:solidFill>
                  <a:srgbClr val="070605"/>
                </a:solidFill>
              </a:rPr>
              <a:t>must</a:t>
            </a:r>
            <a:r>
              <a:rPr lang="en-US" sz="2200" dirty="0" smtClean="0">
                <a:solidFill>
                  <a:srgbClr val="070605"/>
                </a:solidFill>
              </a:rPr>
              <a:t> weigh at least 110lbs for use): 2.5 mg once daily, duration is usually 5-9 days</a:t>
            </a:r>
          </a:p>
          <a:p>
            <a:pPr lvl="1"/>
            <a:r>
              <a:rPr lang="en-US" sz="2200" dirty="0" smtClean="0">
                <a:solidFill>
                  <a:srgbClr val="070605"/>
                </a:solidFill>
              </a:rPr>
              <a:t>DVT/PE treatment: Dose is based on weight, duration is usually 5-7 days as patient stabilizes on Coumadin</a:t>
            </a:r>
          </a:p>
        </p:txBody>
      </p:sp>
      <p:sp>
        <p:nvSpPr>
          <p:cNvPr id="4" name="TextBox 3"/>
          <p:cNvSpPr txBox="1"/>
          <p:nvPr/>
        </p:nvSpPr>
        <p:spPr>
          <a:xfrm>
            <a:off x="0" y="6457890"/>
            <a:ext cx="8534400" cy="400110"/>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www.pharma-agora.com/upload/uyelikler/3452972-arixtra.jpg&gt;.</a:t>
            </a:r>
          </a:p>
          <a:p>
            <a:r>
              <a:rPr lang="en-US" sz="1000" dirty="0" smtClean="0">
                <a:solidFill>
                  <a:srgbClr val="070605"/>
                </a:solidFill>
              </a:rPr>
              <a:t>“</a:t>
            </a:r>
            <a:r>
              <a:rPr lang="en-US" sz="1000" dirty="0" err="1" smtClean="0">
                <a:solidFill>
                  <a:srgbClr val="070605"/>
                </a:solidFill>
              </a:rPr>
              <a:t>Arixtra</a:t>
            </a:r>
            <a:r>
              <a:rPr lang="en-US" sz="1000" dirty="0" smtClean="0">
                <a:solidFill>
                  <a:srgbClr val="070605"/>
                </a:solidFill>
              </a:rPr>
              <a:t>.” </a:t>
            </a:r>
            <a:r>
              <a:rPr lang="en-US" sz="1000" dirty="0" err="1" smtClean="0">
                <a:solidFill>
                  <a:srgbClr val="070605"/>
                </a:solidFill>
              </a:rPr>
              <a:t>UpToDate</a:t>
            </a:r>
            <a:r>
              <a:rPr lang="en-US" sz="1000" dirty="0" smtClean="0">
                <a:solidFill>
                  <a:srgbClr val="070605"/>
                </a:solidFill>
              </a:rPr>
              <a:t>. Accessed March 17, 2013. Available at: &lt;www.uptodate.com&gt;.</a:t>
            </a:r>
            <a:endParaRPr lang="en-US" sz="1000" dirty="0">
              <a:solidFill>
                <a:srgbClr val="070605"/>
              </a:solidFill>
            </a:endParaRPr>
          </a:p>
        </p:txBody>
      </p:sp>
    </p:spTree>
    <p:extLst>
      <p:ext uri="{BB962C8B-B14F-4D97-AF65-F5344CB8AC3E}">
        <p14:creationId xmlns:p14="http://schemas.microsoft.com/office/powerpoint/2010/main" val="3809147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The Clotting Process: Coagulation</a:t>
            </a:r>
            <a:endParaRPr lang="en-US" sz="4000" dirty="0">
              <a:solidFill>
                <a:srgbClr val="070605"/>
              </a:solidFill>
            </a:endParaRPr>
          </a:p>
        </p:txBody>
      </p:sp>
      <p:sp>
        <p:nvSpPr>
          <p:cNvPr id="3" name="Content Placeholder 2"/>
          <p:cNvSpPr>
            <a:spLocks noGrp="1"/>
          </p:cNvSpPr>
          <p:nvPr>
            <p:ph idx="1"/>
          </p:nvPr>
        </p:nvSpPr>
        <p:spPr>
          <a:xfrm>
            <a:off x="457200" y="1600200"/>
            <a:ext cx="7620000" cy="4800600"/>
          </a:xfrm>
        </p:spPr>
        <p:txBody>
          <a:bodyPr>
            <a:normAutofit/>
          </a:bodyPr>
          <a:lstStyle/>
          <a:p>
            <a:r>
              <a:rPr lang="en-US" sz="2400" b="1" dirty="0" smtClean="0">
                <a:solidFill>
                  <a:srgbClr val="070605"/>
                </a:solidFill>
              </a:rPr>
              <a:t>Anticoagulants</a:t>
            </a:r>
            <a:r>
              <a:rPr lang="en-US" sz="2400" dirty="0" smtClean="0">
                <a:solidFill>
                  <a:srgbClr val="070605"/>
                </a:solidFill>
              </a:rPr>
              <a:t> (also called blood thinners) work to decrease the clotting ability of the blood</a:t>
            </a:r>
          </a:p>
          <a:p>
            <a:pPr lvl="1"/>
            <a:r>
              <a:rPr lang="en-US" sz="2400" dirty="0" smtClean="0">
                <a:solidFill>
                  <a:srgbClr val="070605"/>
                </a:solidFill>
              </a:rPr>
              <a:t>Help to prevent  harmful clots from forming in blood vessels</a:t>
            </a:r>
          </a:p>
          <a:p>
            <a:pPr lvl="1"/>
            <a:r>
              <a:rPr lang="en-US" sz="2400" dirty="0" smtClean="0">
                <a:solidFill>
                  <a:srgbClr val="070605"/>
                </a:solidFill>
              </a:rPr>
              <a:t>May prevent clots from becoming larger and causing more serious issues</a:t>
            </a:r>
          </a:p>
          <a:p>
            <a:pPr lvl="1"/>
            <a:r>
              <a:rPr lang="en-US" sz="2400" dirty="0" smtClean="0">
                <a:solidFill>
                  <a:srgbClr val="070605"/>
                </a:solidFill>
              </a:rPr>
              <a:t>Can help reduce the risk of having a stroke or other serious adverse events</a:t>
            </a:r>
          </a:p>
          <a:p>
            <a:endParaRPr lang="en-US" sz="2400" dirty="0">
              <a:solidFill>
                <a:srgbClr val="070605"/>
              </a:solidFill>
            </a:endParaRPr>
          </a:p>
        </p:txBody>
      </p:sp>
      <p:sp>
        <p:nvSpPr>
          <p:cNvPr id="4" name="TextBox 3"/>
          <p:cNvSpPr txBox="1"/>
          <p:nvPr/>
        </p:nvSpPr>
        <p:spPr>
          <a:xfrm>
            <a:off x="0" y="6477000"/>
            <a:ext cx="8001000" cy="400110"/>
          </a:xfrm>
          <a:prstGeom prst="rect">
            <a:avLst/>
          </a:prstGeom>
          <a:noFill/>
        </p:spPr>
        <p:txBody>
          <a:bodyPr wrap="square" rtlCol="0">
            <a:spAutoFit/>
          </a:bodyPr>
          <a:lstStyle/>
          <a:p>
            <a:r>
              <a:rPr lang="en-US" sz="1000" dirty="0" smtClean="0">
                <a:solidFill>
                  <a:srgbClr val="070605"/>
                </a:solidFill>
              </a:rPr>
              <a:t>“Cardiac Medications.” American Heart Association. Accessed Online March 12, 2013. </a:t>
            </a:r>
            <a:r>
              <a:rPr lang="en-US" sz="1000" dirty="0">
                <a:solidFill>
                  <a:srgbClr val="070605"/>
                </a:solidFill>
              </a:rPr>
              <a:t>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www.heart.org/HEARTORG/Conditions/HeartAttack/PreventionTreatmentofHeartAttack/Cardiac-Medications_UCM_303937_Article.jsp&gt;.</a:t>
            </a:r>
            <a:endParaRPr lang="en-US" sz="1000" dirty="0">
              <a:solidFill>
                <a:srgbClr val="070605"/>
              </a:solidFill>
            </a:endParaRPr>
          </a:p>
        </p:txBody>
      </p:sp>
    </p:spTree>
    <p:extLst>
      <p:ext uri="{BB962C8B-B14F-4D97-AF65-F5344CB8AC3E}">
        <p14:creationId xmlns:p14="http://schemas.microsoft.com/office/powerpoint/2010/main" val="2159539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Arixtra</a:t>
            </a:r>
            <a:r>
              <a:rPr lang="en-US" sz="4000" dirty="0">
                <a:solidFill>
                  <a:srgbClr val="070605"/>
                </a:solidFill>
              </a:rPr>
              <a:t> (</a:t>
            </a:r>
            <a:r>
              <a:rPr lang="en-US" sz="4000" dirty="0" err="1">
                <a:solidFill>
                  <a:srgbClr val="070605"/>
                </a:solidFill>
              </a:rPr>
              <a:t>fondaparinux</a:t>
            </a:r>
            <a:r>
              <a:rPr lang="en-US" sz="4000" dirty="0">
                <a:solidFill>
                  <a:srgbClr val="070605"/>
                </a:solidFill>
              </a:rPr>
              <a:t>)</a:t>
            </a:r>
          </a:p>
        </p:txBody>
      </p:sp>
      <p:sp>
        <p:nvSpPr>
          <p:cNvPr id="3" name="Content Placeholder 2"/>
          <p:cNvSpPr>
            <a:spLocks noGrp="1"/>
          </p:cNvSpPr>
          <p:nvPr>
            <p:ph idx="1"/>
          </p:nvPr>
        </p:nvSpPr>
        <p:spPr>
          <a:xfrm>
            <a:off x="457200" y="1600200"/>
            <a:ext cx="7696200" cy="4800600"/>
          </a:xfrm>
        </p:spPr>
        <p:txBody>
          <a:bodyPr>
            <a:noAutofit/>
          </a:bodyPr>
          <a:lstStyle/>
          <a:p>
            <a:r>
              <a:rPr lang="en-US" b="1" dirty="0">
                <a:solidFill>
                  <a:srgbClr val="070605"/>
                </a:solidFill>
              </a:rPr>
              <a:t>Dosage Strengths</a:t>
            </a:r>
          </a:p>
          <a:p>
            <a:pPr lvl="1"/>
            <a:r>
              <a:rPr lang="en-US" sz="2200" dirty="0">
                <a:solidFill>
                  <a:srgbClr val="070605"/>
                </a:solidFill>
              </a:rPr>
              <a:t>2.5 mg/0.05.mL, 5 mg/0.4mL, 7.5 mg/0.6mL, 10 </a:t>
            </a:r>
            <a:r>
              <a:rPr lang="en-US" sz="2200" dirty="0" smtClean="0">
                <a:solidFill>
                  <a:srgbClr val="070605"/>
                </a:solidFill>
              </a:rPr>
              <a:t>mg/0.8mL prefilled syringes</a:t>
            </a:r>
          </a:p>
          <a:p>
            <a:r>
              <a:rPr lang="en-US" b="1" dirty="0" smtClean="0">
                <a:solidFill>
                  <a:srgbClr val="070605"/>
                </a:solidFill>
              </a:rPr>
              <a:t>Administration</a:t>
            </a:r>
          </a:p>
          <a:p>
            <a:pPr lvl="1"/>
            <a:r>
              <a:rPr lang="en-US" sz="2200" dirty="0" smtClean="0">
                <a:solidFill>
                  <a:srgbClr val="070605"/>
                </a:solidFill>
              </a:rPr>
              <a:t>Each </a:t>
            </a:r>
            <a:r>
              <a:rPr lang="en-US" sz="2200" dirty="0">
                <a:solidFill>
                  <a:srgbClr val="070605"/>
                </a:solidFill>
              </a:rPr>
              <a:t>syringe is for a single, one-time use ONLY</a:t>
            </a:r>
          </a:p>
          <a:p>
            <a:pPr lvl="1"/>
            <a:r>
              <a:rPr lang="en-US" sz="2200" b="1" dirty="0" smtClean="0">
                <a:solidFill>
                  <a:srgbClr val="070605"/>
                </a:solidFill>
              </a:rPr>
              <a:t>High </a:t>
            </a:r>
            <a:r>
              <a:rPr lang="en-US" sz="2200" b="1" dirty="0">
                <a:solidFill>
                  <a:srgbClr val="070605"/>
                </a:solidFill>
              </a:rPr>
              <a:t>alert medication </a:t>
            </a:r>
            <a:r>
              <a:rPr lang="en-US" sz="2200" dirty="0">
                <a:solidFill>
                  <a:srgbClr val="070605"/>
                </a:solidFill>
              </a:rPr>
              <a:t>= increased risk of serious side effects if used in </a:t>
            </a:r>
            <a:r>
              <a:rPr lang="en-US" sz="2200" dirty="0" smtClean="0">
                <a:solidFill>
                  <a:srgbClr val="070605"/>
                </a:solidFill>
              </a:rPr>
              <a:t>error</a:t>
            </a:r>
          </a:p>
          <a:p>
            <a:pPr lvl="1"/>
            <a:endParaRPr lang="en-US" dirty="0">
              <a:solidFill>
                <a:srgbClr val="070605"/>
              </a:solidFill>
            </a:endParaRPr>
          </a:p>
          <a:p>
            <a:endParaRPr lang="en-US" sz="2000" dirty="0">
              <a:solidFill>
                <a:srgbClr val="070605"/>
              </a:solidFill>
            </a:endParaRPr>
          </a:p>
        </p:txBody>
      </p:sp>
      <p:sp>
        <p:nvSpPr>
          <p:cNvPr id="5" name="Rectangle 4"/>
          <p:cNvSpPr/>
          <p:nvPr/>
        </p:nvSpPr>
        <p:spPr>
          <a:xfrm>
            <a:off x="-4997" y="6457890"/>
            <a:ext cx="8539397" cy="400110"/>
          </a:xfrm>
          <a:prstGeom prst="rect">
            <a:avLst/>
          </a:prstGeom>
        </p:spPr>
        <p:txBody>
          <a:bodyPr wrap="square">
            <a:spAutoFit/>
          </a:bodyPr>
          <a:lstStyle/>
          <a:p>
            <a:r>
              <a:rPr lang="en-US" sz="1000" dirty="0">
                <a:solidFill>
                  <a:srgbClr val="070605"/>
                </a:solidFill>
              </a:rPr>
              <a:t>“</a:t>
            </a:r>
            <a:r>
              <a:rPr lang="en-US" sz="1000" dirty="0" err="1">
                <a:solidFill>
                  <a:srgbClr val="070605"/>
                </a:solidFill>
              </a:rPr>
              <a:t>Arixtra</a:t>
            </a:r>
            <a:r>
              <a:rPr lang="en-US" sz="1000" dirty="0">
                <a:solidFill>
                  <a:srgbClr val="070605"/>
                </a:solidFill>
              </a:rPr>
              <a:t>.” </a:t>
            </a:r>
            <a:r>
              <a:rPr lang="en-US" sz="1000" dirty="0" err="1">
                <a:solidFill>
                  <a:srgbClr val="070605"/>
                </a:solidFill>
              </a:rPr>
              <a:t>UpToDate</a:t>
            </a:r>
            <a:r>
              <a:rPr lang="en-US" sz="1000" dirty="0">
                <a:solidFill>
                  <a:srgbClr val="070605"/>
                </a:solidFill>
              </a:rPr>
              <a:t>. Accessed March 17, 2013. Available at: &lt;www.uptodate.com</a:t>
            </a:r>
            <a:r>
              <a:rPr lang="en-US" sz="1000" dirty="0" smtClean="0">
                <a:solidFill>
                  <a:srgbClr val="070605"/>
                </a:solidFill>
              </a:rPr>
              <a:t>&gt;.</a:t>
            </a:r>
          </a:p>
          <a:p>
            <a:r>
              <a:rPr lang="en-US" sz="1000" dirty="0" smtClean="0">
                <a:solidFill>
                  <a:srgbClr val="070605"/>
                </a:solidFill>
              </a:rPr>
              <a:t>“</a:t>
            </a:r>
            <a:r>
              <a:rPr lang="en-US" sz="1000" dirty="0" err="1" smtClean="0">
                <a:solidFill>
                  <a:srgbClr val="070605"/>
                </a:solidFill>
              </a:rPr>
              <a:t>Arixtra</a:t>
            </a:r>
            <a:r>
              <a:rPr lang="en-US" sz="1000" dirty="0" smtClean="0">
                <a:solidFill>
                  <a:srgbClr val="070605"/>
                </a:solidFill>
              </a:rPr>
              <a:t>.” GSK. Accessed March 17, 2013. </a:t>
            </a:r>
            <a:r>
              <a:rPr lang="en-US" sz="1000" dirty="0">
                <a:solidFill>
                  <a:srgbClr val="070605"/>
                </a:solidFill>
              </a:rPr>
              <a:t>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www.gsksource.com&gt;.</a:t>
            </a:r>
            <a:endParaRPr lang="en-US" sz="1000" dirty="0">
              <a:solidFill>
                <a:srgbClr val="070605"/>
              </a:solidFill>
            </a:endParaRPr>
          </a:p>
        </p:txBody>
      </p:sp>
    </p:spTree>
    <p:extLst>
      <p:ext uri="{BB962C8B-B14F-4D97-AF65-F5344CB8AC3E}">
        <p14:creationId xmlns:p14="http://schemas.microsoft.com/office/powerpoint/2010/main" val="3657948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Arixtra</a:t>
            </a:r>
            <a:r>
              <a:rPr lang="en-US" sz="4000" dirty="0">
                <a:solidFill>
                  <a:srgbClr val="070605"/>
                </a:solidFill>
              </a:rPr>
              <a:t> (</a:t>
            </a:r>
            <a:r>
              <a:rPr lang="en-US" sz="4000" dirty="0" err="1">
                <a:solidFill>
                  <a:srgbClr val="070605"/>
                </a:solidFill>
              </a:rPr>
              <a:t>fondaparinux</a:t>
            </a:r>
            <a:r>
              <a:rPr lang="en-US" sz="4000" dirty="0">
                <a:solidFill>
                  <a:srgbClr val="070605"/>
                </a:solidFill>
              </a:rPr>
              <a:t>)</a:t>
            </a:r>
          </a:p>
        </p:txBody>
      </p:sp>
      <p:sp>
        <p:nvSpPr>
          <p:cNvPr id="3" name="Content Placeholder 2"/>
          <p:cNvSpPr>
            <a:spLocks noGrp="1"/>
          </p:cNvSpPr>
          <p:nvPr>
            <p:ph idx="1"/>
          </p:nvPr>
        </p:nvSpPr>
        <p:spPr/>
        <p:txBody>
          <a:bodyPr>
            <a:normAutofit/>
          </a:bodyPr>
          <a:lstStyle/>
          <a:p>
            <a:r>
              <a:rPr lang="en-US" b="1" dirty="0">
                <a:solidFill>
                  <a:srgbClr val="070605"/>
                </a:solidFill>
              </a:rPr>
              <a:t>Special Considerations</a:t>
            </a:r>
          </a:p>
          <a:p>
            <a:pPr lvl="1"/>
            <a:r>
              <a:rPr lang="en-US" sz="2200" dirty="0">
                <a:solidFill>
                  <a:srgbClr val="070605"/>
                </a:solidFill>
              </a:rPr>
              <a:t>Use with caution in patients age 75 years and older</a:t>
            </a:r>
          </a:p>
          <a:p>
            <a:pPr lvl="1"/>
            <a:r>
              <a:rPr lang="en-US" sz="2200" dirty="0">
                <a:solidFill>
                  <a:srgbClr val="070605"/>
                </a:solidFill>
              </a:rPr>
              <a:t>Use with caution in patients </a:t>
            </a:r>
            <a:r>
              <a:rPr lang="en-US" sz="2200" dirty="0" smtClean="0">
                <a:solidFill>
                  <a:srgbClr val="070605"/>
                </a:solidFill>
              </a:rPr>
              <a:t>weighing less </a:t>
            </a:r>
            <a:r>
              <a:rPr lang="en-US" sz="2200" dirty="0">
                <a:solidFill>
                  <a:srgbClr val="070605"/>
                </a:solidFill>
              </a:rPr>
              <a:t>than 110lbs who are being treated for DVT/PE</a:t>
            </a:r>
          </a:p>
          <a:p>
            <a:r>
              <a:rPr lang="en-US" b="1" dirty="0">
                <a:solidFill>
                  <a:srgbClr val="070605"/>
                </a:solidFill>
              </a:rPr>
              <a:t>Side Effects</a:t>
            </a:r>
          </a:p>
          <a:p>
            <a:pPr lvl="1"/>
            <a:r>
              <a:rPr lang="en-US" sz="2200" dirty="0">
                <a:solidFill>
                  <a:srgbClr val="070605"/>
                </a:solidFill>
              </a:rPr>
              <a:t>Fever</a:t>
            </a:r>
          </a:p>
          <a:p>
            <a:pPr lvl="1"/>
            <a:r>
              <a:rPr lang="en-US" sz="2200" dirty="0">
                <a:solidFill>
                  <a:srgbClr val="070605"/>
                </a:solidFill>
              </a:rPr>
              <a:t>Nausea</a:t>
            </a:r>
          </a:p>
          <a:p>
            <a:pPr lvl="1"/>
            <a:r>
              <a:rPr lang="en-US" sz="2200" dirty="0">
                <a:solidFill>
                  <a:srgbClr val="070605"/>
                </a:solidFill>
              </a:rPr>
              <a:t>Anemia </a:t>
            </a:r>
            <a:endParaRPr lang="en-US" sz="2200" dirty="0" smtClean="0">
              <a:solidFill>
                <a:srgbClr val="070605"/>
              </a:solidFill>
            </a:endParaRPr>
          </a:p>
          <a:p>
            <a:pPr lvl="1"/>
            <a:r>
              <a:rPr lang="en-US" sz="2200" dirty="0" smtClean="0">
                <a:solidFill>
                  <a:srgbClr val="070605"/>
                </a:solidFill>
              </a:rPr>
              <a:t>Injection site bleeding, rash, or itching </a:t>
            </a:r>
            <a:endParaRPr lang="en-US" sz="2200" dirty="0">
              <a:solidFill>
                <a:srgbClr val="070605"/>
              </a:solidFill>
            </a:endParaRPr>
          </a:p>
          <a:p>
            <a:endParaRPr lang="en-US" sz="2400" dirty="0">
              <a:solidFill>
                <a:srgbClr val="070605"/>
              </a:solidFill>
            </a:endParaRPr>
          </a:p>
        </p:txBody>
      </p:sp>
      <p:sp>
        <p:nvSpPr>
          <p:cNvPr id="5" name="Rectangle 4"/>
          <p:cNvSpPr/>
          <p:nvPr/>
        </p:nvSpPr>
        <p:spPr>
          <a:xfrm>
            <a:off x="-4997" y="6457890"/>
            <a:ext cx="8539397" cy="400110"/>
          </a:xfrm>
          <a:prstGeom prst="rect">
            <a:avLst/>
          </a:prstGeom>
        </p:spPr>
        <p:txBody>
          <a:bodyPr wrap="square">
            <a:spAutoFit/>
          </a:bodyPr>
          <a:lstStyle/>
          <a:p>
            <a:r>
              <a:rPr lang="en-US" sz="1000" dirty="0">
                <a:solidFill>
                  <a:srgbClr val="070605"/>
                </a:solidFill>
              </a:rPr>
              <a:t>“</a:t>
            </a:r>
            <a:r>
              <a:rPr lang="en-US" sz="1000" dirty="0" err="1">
                <a:solidFill>
                  <a:srgbClr val="070605"/>
                </a:solidFill>
              </a:rPr>
              <a:t>Arixtra</a:t>
            </a:r>
            <a:r>
              <a:rPr lang="en-US" sz="1000" dirty="0">
                <a:solidFill>
                  <a:srgbClr val="070605"/>
                </a:solidFill>
              </a:rPr>
              <a:t>.” </a:t>
            </a:r>
            <a:r>
              <a:rPr lang="en-US" sz="1000" dirty="0" err="1">
                <a:solidFill>
                  <a:srgbClr val="070605"/>
                </a:solidFill>
              </a:rPr>
              <a:t>UpToDate</a:t>
            </a:r>
            <a:r>
              <a:rPr lang="en-US" sz="1000" dirty="0">
                <a:solidFill>
                  <a:srgbClr val="070605"/>
                </a:solidFill>
              </a:rPr>
              <a:t>. Accessed March 17, 2013. Available at: &lt;www.uptodate.com</a:t>
            </a:r>
            <a:r>
              <a:rPr lang="en-US" sz="1000" dirty="0" smtClean="0">
                <a:solidFill>
                  <a:srgbClr val="070605"/>
                </a:solidFill>
              </a:rPr>
              <a:t>&gt;.</a:t>
            </a:r>
          </a:p>
          <a:p>
            <a:r>
              <a:rPr lang="en-US" sz="1000" dirty="0" smtClean="0">
                <a:solidFill>
                  <a:srgbClr val="070605"/>
                </a:solidFill>
              </a:rPr>
              <a:t>“</a:t>
            </a:r>
            <a:r>
              <a:rPr lang="en-US" sz="1000" dirty="0" err="1" smtClean="0">
                <a:solidFill>
                  <a:srgbClr val="070605"/>
                </a:solidFill>
              </a:rPr>
              <a:t>Arixtra</a:t>
            </a:r>
            <a:r>
              <a:rPr lang="en-US" sz="1000" dirty="0" smtClean="0">
                <a:solidFill>
                  <a:srgbClr val="070605"/>
                </a:solidFill>
              </a:rPr>
              <a:t>.” GSK. Accessed March 17, 2013. </a:t>
            </a:r>
            <a:r>
              <a:rPr lang="en-US" sz="1000" dirty="0">
                <a:solidFill>
                  <a:srgbClr val="070605"/>
                </a:solidFill>
              </a:rPr>
              <a:t>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www.gsksource.com&gt;.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Antiplatelet Agents</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sz="2400" dirty="0" err="1" smtClean="0">
                <a:solidFill>
                  <a:srgbClr val="070605"/>
                </a:solidFill>
              </a:rPr>
              <a:t>Ecotrin</a:t>
            </a:r>
            <a:r>
              <a:rPr lang="en-US" sz="2400" dirty="0" smtClean="0">
                <a:solidFill>
                  <a:srgbClr val="070605"/>
                </a:solidFill>
              </a:rPr>
              <a:t> (aspirin)</a:t>
            </a:r>
          </a:p>
          <a:p>
            <a:endParaRPr lang="en-US" sz="2400" dirty="0" smtClean="0">
              <a:solidFill>
                <a:srgbClr val="070605"/>
              </a:solidFill>
            </a:endParaRPr>
          </a:p>
          <a:p>
            <a:r>
              <a:rPr lang="en-US" sz="2400" dirty="0" smtClean="0">
                <a:solidFill>
                  <a:srgbClr val="070605"/>
                </a:solidFill>
              </a:rPr>
              <a:t>Plavix (clopidogrel)</a:t>
            </a:r>
          </a:p>
          <a:p>
            <a:endParaRPr lang="en-US" sz="2400" dirty="0" smtClean="0">
              <a:solidFill>
                <a:srgbClr val="070605"/>
              </a:solidFill>
            </a:endParaRPr>
          </a:p>
          <a:p>
            <a:r>
              <a:rPr lang="en-US" sz="2400" dirty="0" smtClean="0">
                <a:solidFill>
                  <a:srgbClr val="070605"/>
                </a:solidFill>
              </a:rPr>
              <a:t>Aggrenox (</a:t>
            </a:r>
            <a:r>
              <a:rPr lang="en-US" sz="2400" dirty="0" err="1" smtClean="0">
                <a:solidFill>
                  <a:srgbClr val="070605"/>
                </a:solidFill>
              </a:rPr>
              <a:t>dipyridamole</a:t>
            </a:r>
            <a:r>
              <a:rPr lang="en-US" sz="2400" dirty="0" smtClean="0">
                <a:solidFill>
                  <a:srgbClr val="070605"/>
                </a:solidFill>
              </a:rPr>
              <a:t>/aspirin)</a:t>
            </a:r>
          </a:p>
          <a:p>
            <a:endParaRPr lang="en-US" sz="2400" dirty="0" smtClean="0">
              <a:solidFill>
                <a:srgbClr val="070605"/>
              </a:solidFill>
            </a:endParaRPr>
          </a:p>
          <a:p>
            <a:r>
              <a:rPr lang="en-US" sz="2400" dirty="0" err="1" smtClean="0">
                <a:solidFill>
                  <a:srgbClr val="070605"/>
                </a:solidFill>
              </a:rPr>
              <a:t>Effient</a:t>
            </a:r>
            <a:r>
              <a:rPr lang="en-US" sz="2400" dirty="0" smtClean="0">
                <a:solidFill>
                  <a:srgbClr val="070605"/>
                </a:solidFill>
              </a:rPr>
              <a:t> (</a:t>
            </a:r>
            <a:r>
              <a:rPr lang="en-US" sz="2400" dirty="0" err="1" smtClean="0">
                <a:solidFill>
                  <a:srgbClr val="070605"/>
                </a:solidFill>
              </a:rPr>
              <a:t>prasugrel</a:t>
            </a:r>
            <a:r>
              <a:rPr lang="en-US" sz="2400" dirty="0" smtClean="0">
                <a:solidFill>
                  <a:srgbClr val="070605"/>
                </a:solidFill>
              </a:rPr>
              <a:t>)</a:t>
            </a:r>
          </a:p>
          <a:p>
            <a:endParaRPr lang="en-US" sz="2400" dirty="0" smtClean="0">
              <a:solidFill>
                <a:srgbClr val="070605"/>
              </a:solidFill>
            </a:endParaRPr>
          </a:p>
          <a:p>
            <a:r>
              <a:rPr lang="en-US" sz="2400" dirty="0" smtClean="0">
                <a:solidFill>
                  <a:srgbClr val="070605"/>
                </a:solidFill>
              </a:rPr>
              <a:t>Brilinta (ticagrelor)</a:t>
            </a:r>
          </a:p>
          <a:p>
            <a:pPr marL="342900" lvl="1">
              <a:buClr>
                <a:schemeClr val="accent1"/>
              </a:buClr>
            </a:pPr>
            <a:endParaRPr lang="en-US" sz="2400" dirty="0" smtClean="0"/>
          </a:p>
          <a:p>
            <a:endParaRPr lang="en-US" sz="2400" dirty="0">
              <a:solidFill>
                <a:srgbClr val="070605"/>
              </a:solidFill>
            </a:endParaRPr>
          </a:p>
        </p:txBody>
      </p:sp>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Ecotrin</a:t>
            </a:r>
            <a:r>
              <a:rPr lang="en-US" sz="4000" dirty="0">
                <a:solidFill>
                  <a:srgbClr val="070605"/>
                </a:solidFill>
              </a:rPr>
              <a:t> (aspirin</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b="1" dirty="0" smtClean="0">
                <a:solidFill>
                  <a:srgbClr val="070605"/>
                </a:solidFill>
              </a:rPr>
              <a:t>Purpose</a:t>
            </a:r>
          </a:p>
          <a:p>
            <a:pPr lvl="1"/>
            <a:r>
              <a:rPr lang="en-US" sz="2200" dirty="0" smtClean="0">
                <a:solidFill>
                  <a:srgbClr val="070605"/>
                </a:solidFill>
              </a:rPr>
              <a:t>Prevention and treatment of acute coronary syndromes (such as heart attack), ischemic stroke, and transient ischemic attacks (TIA)</a:t>
            </a:r>
          </a:p>
          <a:p>
            <a:r>
              <a:rPr lang="en-US" b="1" dirty="0" smtClean="0">
                <a:solidFill>
                  <a:srgbClr val="070605"/>
                </a:solidFill>
              </a:rPr>
              <a:t>Dosing</a:t>
            </a:r>
          </a:p>
          <a:p>
            <a:pPr lvl="1"/>
            <a:r>
              <a:rPr lang="en-US" sz="2200" dirty="0" smtClean="0">
                <a:solidFill>
                  <a:srgbClr val="070605"/>
                </a:solidFill>
              </a:rPr>
              <a:t>Cardiovascular disease prevention: 81 mg once a day</a:t>
            </a:r>
          </a:p>
          <a:p>
            <a:pPr lvl="1"/>
            <a:r>
              <a:rPr lang="en-US" sz="2200" dirty="0" smtClean="0">
                <a:solidFill>
                  <a:srgbClr val="070605"/>
                </a:solidFill>
              </a:rPr>
              <a:t>Acute coronary syndrome, ischemic stroke, or TIA: 162-325mg given on presentation (patient should </a:t>
            </a:r>
            <a:r>
              <a:rPr lang="en-US" sz="2200" i="1" dirty="0" smtClean="0">
                <a:solidFill>
                  <a:srgbClr val="070605"/>
                </a:solidFill>
              </a:rPr>
              <a:t>chew</a:t>
            </a:r>
            <a:r>
              <a:rPr lang="en-US" sz="2200" dirty="0" smtClean="0">
                <a:solidFill>
                  <a:srgbClr val="070605"/>
                </a:solidFill>
              </a:rPr>
              <a:t> aspirin in this setting)</a:t>
            </a:r>
          </a:p>
          <a:p>
            <a:r>
              <a:rPr lang="en-US" b="1" dirty="0" smtClean="0">
                <a:solidFill>
                  <a:srgbClr val="070605"/>
                </a:solidFill>
              </a:rPr>
              <a:t>Dosage Strengths</a:t>
            </a:r>
            <a:endParaRPr lang="en-US" dirty="0">
              <a:solidFill>
                <a:srgbClr val="070605"/>
              </a:solidFill>
            </a:endParaRPr>
          </a:p>
          <a:p>
            <a:pPr lvl="1"/>
            <a:r>
              <a:rPr lang="en-US" sz="2200" dirty="0" smtClean="0">
                <a:solidFill>
                  <a:srgbClr val="070605"/>
                </a:solidFill>
              </a:rPr>
              <a:t>81 mg (“baby aspirin”), 325 mg, 500 mg                       available in various formulations</a:t>
            </a:r>
          </a:p>
        </p:txBody>
      </p:sp>
      <p:pic>
        <p:nvPicPr>
          <p:cNvPr id="19460" name="Picture 4" descr="http://freestufffinder.com/wp-content/uploads/2012/03/Bayer-Aspir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386" y="4876800"/>
            <a:ext cx="1871377" cy="18713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000"/>
            <a:ext cx="5943600" cy="400110"/>
          </a:xfrm>
          <a:prstGeom prst="rect">
            <a:avLst/>
          </a:prstGeom>
          <a:noFill/>
        </p:spPr>
        <p:txBody>
          <a:bodyPr wrap="square" rtlCol="0">
            <a:spAutoFit/>
          </a:bodyPr>
          <a:lstStyle/>
          <a:p>
            <a:r>
              <a:rPr lang="en-US" sz="1000" dirty="0">
                <a:solidFill>
                  <a:srgbClr val="070605"/>
                </a:solidFill>
              </a:rPr>
              <a:t>Image available </a:t>
            </a:r>
            <a:r>
              <a:rPr lang="en-US" sz="1000" dirty="0" smtClean="0">
                <a:solidFill>
                  <a:srgbClr val="070605"/>
                </a:solidFill>
              </a:rPr>
              <a:t>at:&lt;http</a:t>
            </a:r>
            <a:r>
              <a:rPr lang="en-US" sz="1000" dirty="0">
                <a:solidFill>
                  <a:srgbClr val="070605"/>
                </a:solidFill>
              </a:rPr>
              <a:t>://</a:t>
            </a:r>
            <a:r>
              <a:rPr lang="en-US" sz="1000" dirty="0" smtClean="0">
                <a:solidFill>
                  <a:srgbClr val="070605"/>
                </a:solidFill>
              </a:rPr>
              <a:t>freestufffinder.com/wp-content/uploads/2012/03/Bayer-Aspirin.jpg&gt;.</a:t>
            </a:r>
          </a:p>
          <a:p>
            <a:r>
              <a:rPr lang="en-US" sz="1000" dirty="0" smtClean="0">
                <a:solidFill>
                  <a:srgbClr val="070605"/>
                </a:solidFill>
              </a:rPr>
              <a:t>“Aspirin.” </a:t>
            </a:r>
            <a:r>
              <a:rPr lang="en-US" sz="1000" dirty="0" err="1" smtClean="0">
                <a:solidFill>
                  <a:srgbClr val="070605"/>
                </a:solidFill>
              </a:rPr>
              <a:t>UpToDate</a:t>
            </a:r>
            <a:r>
              <a:rPr lang="en-US" sz="1000" dirty="0" smtClean="0">
                <a:solidFill>
                  <a:srgbClr val="070605"/>
                </a:solidFill>
              </a:rPr>
              <a:t>. Accessed March 17, 2013. Available online at: &lt;www.uptodate.com&gt;.</a:t>
            </a: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Ecotrin</a:t>
            </a:r>
            <a:r>
              <a:rPr lang="en-US" sz="4000" dirty="0">
                <a:solidFill>
                  <a:srgbClr val="070605"/>
                </a:solidFill>
              </a:rPr>
              <a:t> (aspirin)</a:t>
            </a:r>
          </a:p>
        </p:txBody>
      </p:sp>
      <p:sp>
        <p:nvSpPr>
          <p:cNvPr id="3" name="Content Placeholder 2"/>
          <p:cNvSpPr>
            <a:spLocks noGrp="1"/>
          </p:cNvSpPr>
          <p:nvPr>
            <p:ph idx="1"/>
          </p:nvPr>
        </p:nvSpPr>
        <p:spPr/>
        <p:txBody>
          <a:bodyPr>
            <a:normAutofit/>
          </a:bodyPr>
          <a:lstStyle/>
          <a:p>
            <a:r>
              <a:rPr lang="en-US" b="1" dirty="0" smtClean="0">
                <a:solidFill>
                  <a:srgbClr val="070605"/>
                </a:solidFill>
              </a:rPr>
              <a:t>Administration</a:t>
            </a:r>
          </a:p>
          <a:p>
            <a:pPr lvl="1"/>
            <a:r>
              <a:rPr lang="en-US" sz="2200" dirty="0" smtClean="0">
                <a:solidFill>
                  <a:srgbClr val="070605"/>
                </a:solidFill>
              </a:rPr>
              <a:t>Take with food or a full glass of water to minimize stomach upset</a:t>
            </a:r>
          </a:p>
          <a:p>
            <a:r>
              <a:rPr lang="en-US" b="1" dirty="0" smtClean="0">
                <a:solidFill>
                  <a:srgbClr val="070605"/>
                </a:solidFill>
              </a:rPr>
              <a:t>Special Considerations</a:t>
            </a:r>
          </a:p>
          <a:p>
            <a:pPr lvl="1"/>
            <a:r>
              <a:rPr lang="en-US" sz="2200" dirty="0" smtClean="0">
                <a:solidFill>
                  <a:srgbClr val="070605"/>
                </a:solidFill>
              </a:rPr>
              <a:t>May </a:t>
            </a:r>
            <a:r>
              <a:rPr lang="en-US" sz="2200" dirty="0" smtClean="0">
                <a:solidFill>
                  <a:srgbClr val="070605"/>
                </a:solidFill>
              </a:rPr>
              <a:t>consider adding a gastroprotective agent in certain patients</a:t>
            </a:r>
          </a:p>
          <a:p>
            <a:pPr lvl="1"/>
            <a:r>
              <a:rPr lang="en-US" sz="2200" dirty="0" smtClean="0">
                <a:solidFill>
                  <a:srgbClr val="070605"/>
                </a:solidFill>
              </a:rPr>
              <a:t>Avoid use with other NSAIDs as this can decrease the cardioprotective effects of </a:t>
            </a:r>
            <a:r>
              <a:rPr lang="en-US" sz="2200" dirty="0" smtClean="0">
                <a:solidFill>
                  <a:srgbClr val="070605"/>
                </a:solidFill>
              </a:rPr>
              <a:t>aspirin</a:t>
            </a:r>
          </a:p>
          <a:p>
            <a:r>
              <a:rPr lang="en-US" b="1" dirty="0">
                <a:solidFill>
                  <a:srgbClr val="070605"/>
                </a:solidFill>
              </a:rPr>
              <a:t>Side Effects</a:t>
            </a:r>
          </a:p>
          <a:p>
            <a:pPr lvl="1"/>
            <a:r>
              <a:rPr lang="en-US" sz="2200" dirty="0">
                <a:solidFill>
                  <a:srgbClr val="070605"/>
                </a:solidFill>
              </a:rPr>
              <a:t>Bleeding</a:t>
            </a:r>
          </a:p>
          <a:p>
            <a:pPr lvl="1"/>
            <a:r>
              <a:rPr lang="en-US" sz="2200" dirty="0">
                <a:solidFill>
                  <a:srgbClr val="070605"/>
                </a:solidFill>
              </a:rPr>
              <a:t>Stomach upset (nausea, vomiting, pain, heartburn)</a:t>
            </a:r>
          </a:p>
          <a:p>
            <a:pPr lvl="1"/>
            <a:r>
              <a:rPr lang="en-US" sz="2200" dirty="0">
                <a:solidFill>
                  <a:srgbClr val="070605"/>
                </a:solidFill>
              </a:rPr>
              <a:t>Gastrointestinal ulceration or erosions</a:t>
            </a:r>
            <a:endParaRPr lang="en-US" sz="1800" dirty="0">
              <a:solidFill>
                <a:srgbClr val="070605"/>
              </a:solidFill>
            </a:endParaRPr>
          </a:p>
          <a:p>
            <a:endParaRPr lang="en-US" sz="2400" dirty="0" smtClean="0">
              <a:solidFill>
                <a:srgbClr val="070605"/>
              </a:solidFill>
            </a:endParaRPr>
          </a:p>
        </p:txBody>
      </p:sp>
      <p:sp>
        <p:nvSpPr>
          <p:cNvPr id="4" name="Rectangle 3"/>
          <p:cNvSpPr/>
          <p:nvPr/>
        </p:nvSpPr>
        <p:spPr>
          <a:xfrm>
            <a:off x="0" y="6611779"/>
            <a:ext cx="6019800" cy="246221"/>
          </a:xfrm>
          <a:prstGeom prst="rect">
            <a:avLst/>
          </a:prstGeom>
        </p:spPr>
        <p:txBody>
          <a:bodyPr wrap="square">
            <a:spAutoFit/>
          </a:bodyPr>
          <a:lstStyle/>
          <a:p>
            <a:r>
              <a:rPr lang="en-US" sz="1000" dirty="0">
                <a:solidFill>
                  <a:srgbClr val="070605"/>
                </a:solidFill>
              </a:rPr>
              <a:t>“Aspirin.” </a:t>
            </a:r>
            <a:r>
              <a:rPr lang="en-US" sz="1000" dirty="0" err="1">
                <a:solidFill>
                  <a:srgbClr val="070605"/>
                </a:solidFill>
              </a:rPr>
              <a:t>UpToDate</a:t>
            </a:r>
            <a:r>
              <a:rPr lang="en-US" sz="1000" dirty="0">
                <a:solidFill>
                  <a:srgbClr val="070605"/>
                </a:solidFill>
              </a:rPr>
              <a:t>. Accessed March 17, 2013. Available online at: &lt;www.uptodate.com&gt;.</a:t>
            </a: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Plavix (clopidogrel</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a:xfrm>
            <a:off x="457200" y="1600200"/>
            <a:ext cx="7696200" cy="4800600"/>
          </a:xfrm>
        </p:spPr>
        <p:txBody>
          <a:bodyPr>
            <a:normAutofit/>
          </a:bodyPr>
          <a:lstStyle/>
          <a:p>
            <a:r>
              <a:rPr lang="en-US" b="1" dirty="0" smtClean="0">
                <a:solidFill>
                  <a:srgbClr val="070605"/>
                </a:solidFill>
              </a:rPr>
              <a:t>Purpose</a:t>
            </a:r>
          </a:p>
          <a:p>
            <a:pPr lvl="1"/>
            <a:r>
              <a:rPr lang="en-US" sz="2200" dirty="0" smtClean="0">
                <a:solidFill>
                  <a:srgbClr val="070605"/>
                </a:solidFill>
              </a:rPr>
              <a:t>Reduces rate of atherothrombotic events (heart attack, stroke, vascular deaths) in patients with a recent heart attack, stroke, or peripheral artery disease or in patients with percutaneous coronary intervention (PCI) or coronary artery bypass graft (CABG)</a:t>
            </a:r>
            <a:endParaRPr lang="en-US" sz="2200" dirty="0">
              <a:solidFill>
                <a:srgbClr val="070605"/>
              </a:solidFill>
            </a:endParaRPr>
          </a:p>
          <a:p>
            <a:r>
              <a:rPr lang="en-US" b="1" dirty="0" smtClean="0">
                <a:solidFill>
                  <a:srgbClr val="070605"/>
                </a:solidFill>
              </a:rPr>
              <a:t>Dosing</a:t>
            </a:r>
          </a:p>
          <a:p>
            <a:pPr lvl="1"/>
            <a:r>
              <a:rPr lang="en-US" sz="2200" dirty="0" smtClean="0">
                <a:solidFill>
                  <a:srgbClr val="070605"/>
                </a:solidFill>
              </a:rPr>
              <a:t>75 mg once daily</a:t>
            </a:r>
            <a:endParaRPr lang="en-US" sz="2200" dirty="0">
              <a:solidFill>
                <a:srgbClr val="070605"/>
              </a:solidFill>
            </a:endParaRPr>
          </a:p>
          <a:p>
            <a:r>
              <a:rPr lang="en-US" b="1" dirty="0">
                <a:solidFill>
                  <a:srgbClr val="070605"/>
                </a:solidFill>
              </a:rPr>
              <a:t>Dosage Strengths</a:t>
            </a:r>
          </a:p>
          <a:p>
            <a:pPr lvl="1"/>
            <a:r>
              <a:rPr lang="en-US" sz="2200" dirty="0" smtClean="0">
                <a:solidFill>
                  <a:srgbClr val="070605"/>
                </a:solidFill>
              </a:rPr>
              <a:t>75 mg, 300 mg tablets</a:t>
            </a:r>
            <a:endParaRPr lang="en-US" sz="2200" dirty="0">
              <a:solidFill>
                <a:srgbClr val="070605"/>
              </a:solidFill>
            </a:endParaRPr>
          </a:p>
        </p:txBody>
      </p:sp>
      <p:sp>
        <p:nvSpPr>
          <p:cNvPr id="4" name="TextBox 3"/>
          <p:cNvSpPr txBox="1"/>
          <p:nvPr/>
        </p:nvSpPr>
        <p:spPr>
          <a:xfrm>
            <a:off x="0" y="6457890"/>
            <a:ext cx="9144000" cy="400110"/>
          </a:xfrm>
          <a:prstGeom prst="rect">
            <a:avLst/>
          </a:prstGeom>
          <a:noFill/>
        </p:spPr>
        <p:txBody>
          <a:bodyPr wrap="square" rtlCol="0">
            <a:spAutoFit/>
          </a:bodyPr>
          <a:lstStyle/>
          <a:p>
            <a:r>
              <a:rPr lang="en-US" sz="1000" dirty="0" smtClean="0">
                <a:solidFill>
                  <a:srgbClr val="070605"/>
                </a:solidFill>
              </a:rPr>
              <a:t>Image </a:t>
            </a:r>
            <a:r>
              <a:rPr lang="en-US" sz="1000" dirty="0">
                <a:solidFill>
                  <a:srgbClr val="070605"/>
                </a:solidFill>
              </a:rPr>
              <a:t>available </a:t>
            </a:r>
            <a:r>
              <a:rPr lang="en-US" sz="1000" dirty="0" smtClean="0">
                <a:solidFill>
                  <a:srgbClr val="070605"/>
                </a:solidFill>
              </a:rPr>
              <a:t>at</a:t>
            </a:r>
            <a:r>
              <a:rPr lang="en-US" sz="1000" dirty="0">
                <a:solidFill>
                  <a:srgbClr val="070605"/>
                </a:solidFill>
              </a:rPr>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www.bostonglobe.com/rf/image_r/Boston/2011-2020/2012/02/09/BostonGlobe.com/Business/Images/09plavix</a:t>
            </a:r>
            <a:r>
              <a:rPr lang="en-US" sz="1000" dirty="0">
                <a:solidFill>
                  <a:srgbClr val="070605"/>
                </a:solidFill>
              </a:rPr>
              <a:t>__</a:t>
            </a:r>
            <a:r>
              <a:rPr lang="en-US" sz="1000" dirty="0" smtClean="0">
                <a:solidFill>
                  <a:srgbClr val="070605"/>
                </a:solidFill>
              </a:rPr>
              <a:t>photo1.r.jpg&gt;.</a:t>
            </a:r>
            <a:endParaRPr lang="en-US" sz="1000" dirty="0">
              <a:solidFill>
                <a:srgbClr val="070605"/>
              </a:solidFill>
            </a:endParaRPr>
          </a:p>
          <a:p>
            <a:r>
              <a:rPr lang="en-US" sz="1000" dirty="0" smtClean="0">
                <a:solidFill>
                  <a:srgbClr val="070605"/>
                </a:solidFill>
              </a:rPr>
              <a:t>“Plavix.” Bristol-Myers Squibb. Accessed March 17, 2013. </a:t>
            </a:r>
            <a:r>
              <a:rPr lang="en-US" sz="1000" dirty="0">
                <a:solidFill>
                  <a:srgbClr val="070605"/>
                </a:solidFill>
              </a:rPr>
              <a:t>Available online </a:t>
            </a:r>
            <a:r>
              <a:rPr lang="en-US" sz="1000" dirty="0" smtClean="0">
                <a:solidFill>
                  <a:srgbClr val="070605"/>
                </a:solidFill>
              </a:rPr>
              <a:t>at: &lt;http</a:t>
            </a:r>
            <a:r>
              <a:rPr lang="en-US" sz="1000" dirty="0">
                <a:solidFill>
                  <a:srgbClr val="070605"/>
                </a:solidFill>
              </a:rPr>
              <a:t>://</a:t>
            </a:r>
            <a:r>
              <a:rPr lang="en-US" sz="1000" dirty="0" smtClean="0">
                <a:solidFill>
                  <a:srgbClr val="070605"/>
                </a:solidFill>
              </a:rPr>
              <a:t>packageinserts.bms.com/pi/pi_plavix.pdf&gt;.</a:t>
            </a:r>
            <a:endParaRPr lang="en-US" sz="1000" dirty="0">
              <a:solidFill>
                <a:srgbClr val="070605"/>
              </a:solidFill>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717" y="3657600"/>
            <a:ext cx="1754005" cy="263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Plavix (clopidogrel)</a:t>
            </a:r>
          </a:p>
        </p:txBody>
      </p:sp>
      <p:sp>
        <p:nvSpPr>
          <p:cNvPr id="3" name="Content Placeholder 2"/>
          <p:cNvSpPr>
            <a:spLocks noGrp="1"/>
          </p:cNvSpPr>
          <p:nvPr>
            <p:ph idx="1"/>
          </p:nvPr>
        </p:nvSpPr>
        <p:spPr/>
        <p:txBody>
          <a:bodyPr>
            <a:normAutofit/>
          </a:bodyPr>
          <a:lstStyle/>
          <a:p>
            <a:r>
              <a:rPr lang="en-US" b="1" i="1" dirty="0" smtClean="0">
                <a:solidFill>
                  <a:srgbClr val="070605"/>
                </a:solidFill>
              </a:rPr>
              <a:t>Black Box Warning</a:t>
            </a:r>
            <a:r>
              <a:rPr lang="en-US" b="1" dirty="0" smtClean="0">
                <a:solidFill>
                  <a:srgbClr val="070605"/>
                </a:solidFill>
              </a:rPr>
              <a:t>: </a:t>
            </a:r>
            <a:r>
              <a:rPr lang="en-US" dirty="0" smtClean="0">
                <a:solidFill>
                  <a:srgbClr val="070605"/>
                </a:solidFill>
              </a:rPr>
              <a:t>Patients with reduced CYP2C19 function (determined by genetic testing) may lead to reduced efficacy of Plavix, and thus have a higher risk for cardiovascular events.</a:t>
            </a:r>
            <a:endParaRPr lang="en-US" b="1" dirty="0" smtClean="0">
              <a:solidFill>
                <a:srgbClr val="070605"/>
              </a:solidFill>
            </a:endParaRPr>
          </a:p>
          <a:p>
            <a:r>
              <a:rPr lang="en-US" b="1" dirty="0" smtClean="0">
                <a:solidFill>
                  <a:srgbClr val="070605"/>
                </a:solidFill>
              </a:rPr>
              <a:t>Special Considerations</a:t>
            </a:r>
          </a:p>
          <a:p>
            <a:pPr lvl="1"/>
            <a:r>
              <a:rPr lang="en-US" sz="2200" dirty="0" smtClean="0">
                <a:solidFill>
                  <a:srgbClr val="070605"/>
                </a:solidFill>
              </a:rPr>
              <a:t>Drug interaction with proton pump inhibitors (PPIs) such </a:t>
            </a:r>
            <a:r>
              <a:rPr lang="en-US" sz="2200" dirty="0">
                <a:solidFill>
                  <a:srgbClr val="070605"/>
                </a:solidFill>
              </a:rPr>
              <a:t>as </a:t>
            </a:r>
            <a:r>
              <a:rPr lang="en-US" sz="2200" dirty="0" smtClean="0">
                <a:solidFill>
                  <a:srgbClr val="070605"/>
                </a:solidFill>
              </a:rPr>
              <a:t>Prilosec (omeprazole)</a:t>
            </a:r>
          </a:p>
          <a:p>
            <a:pPr lvl="1"/>
            <a:r>
              <a:rPr lang="en-US" sz="2200" dirty="0" smtClean="0">
                <a:solidFill>
                  <a:srgbClr val="070605"/>
                </a:solidFill>
              </a:rPr>
              <a:t>Combination of </a:t>
            </a:r>
            <a:r>
              <a:rPr lang="en-US" sz="2200" dirty="0">
                <a:solidFill>
                  <a:srgbClr val="070605"/>
                </a:solidFill>
              </a:rPr>
              <a:t>Plavix and </a:t>
            </a:r>
            <a:r>
              <a:rPr lang="en-US" sz="2200" dirty="0" smtClean="0">
                <a:solidFill>
                  <a:srgbClr val="070605"/>
                </a:solidFill>
              </a:rPr>
              <a:t>aspirin together is controversial </a:t>
            </a:r>
            <a:r>
              <a:rPr lang="en-US" sz="2200" dirty="0">
                <a:solidFill>
                  <a:srgbClr val="070605"/>
                </a:solidFill>
              </a:rPr>
              <a:t>as both medications are antiplatelet agents and can increase bleed </a:t>
            </a:r>
            <a:r>
              <a:rPr lang="en-US" sz="2200" dirty="0" smtClean="0">
                <a:solidFill>
                  <a:srgbClr val="070605"/>
                </a:solidFill>
              </a:rPr>
              <a:t>risk</a:t>
            </a:r>
          </a:p>
          <a:p>
            <a:r>
              <a:rPr lang="en-US" b="1" dirty="0" smtClean="0">
                <a:solidFill>
                  <a:srgbClr val="070605"/>
                </a:solidFill>
              </a:rPr>
              <a:t>Side Effects</a:t>
            </a:r>
          </a:p>
          <a:p>
            <a:pPr lvl="1"/>
            <a:r>
              <a:rPr lang="en-US" sz="2200" dirty="0" smtClean="0">
                <a:solidFill>
                  <a:srgbClr val="070605"/>
                </a:solidFill>
              </a:rPr>
              <a:t>Bleeding</a:t>
            </a:r>
            <a:endParaRPr lang="en-US" sz="2200" dirty="0">
              <a:solidFill>
                <a:srgbClr val="070605"/>
              </a:solidFill>
            </a:endParaRPr>
          </a:p>
          <a:p>
            <a:pPr lvl="1"/>
            <a:endParaRPr lang="en-US" sz="2200" dirty="0" smtClean="0">
              <a:solidFill>
                <a:srgbClr val="070605"/>
              </a:solidFill>
            </a:endParaRPr>
          </a:p>
        </p:txBody>
      </p:sp>
      <p:sp>
        <p:nvSpPr>
          <p:cNvPr id="4" name="Rectangle 3"/>
          <p:cNvSpPr/>
          <p:nvPr/>
        </p:nvSpPr>
        <p:spPr>
          <a:xfrm>
            <a:off x="0" y="6611779"/>
            <a:ext cx="8305800" cy="246221"/>
          </a:xfrm>
          <a:prstGeom prst="rect">
            <a:avLst/>
          </a:prstGeom>
        </p:spPr>
        <p:txBody>
          <a:bodyPr wrap="square">
            <a:spAutoFit/>
          </a:bodyPr>
          <a:lstStyle/>
          <a:p>
            <a:r>
              <a:rPr lang="en-US" sz="1000" dirty="0">
                <a:solidFill>
                  <a:srgbClr val="070605"/>
                </a:solidFill>
              </a:rPr>
              <a:t>“</a:t>
            </a:r>
            <a:r>
              <a:rPr lang="en-US" sz="1000" dirty="0" smtClean="0">
                <a:solidFill>
                  <a:srgbClr val="070605"/>
                </a:solidFill>
              </a:rPr>
              <a:t>Plavix.” </a:t>
            </a:r>
            <a:r>
              <a:rPr lang="en-US" sz="1000" dirty="0">
                <a:solidFill>
                  <a:srgbClr val="070605"/>
                </a:solidFill>
              </a:rPr>
              <a:t>Bristol-Myers Squibb. Accessed March 17, 2013. Available online at: &lt;http://packageinserts.bms.com/pi/pi_plavix.pdf&gt;.</a:t>
            </a: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Aggrenox </a:t>
            </a:r>
            <a:r>
              <a:rPr lang="en-US" sz="4000" dirty="0" smtClean="0">
                <a:solidFill>
                  <a:srgbClr val="070605"/>
                </a:solidFill>
              </a:rPr>
              <a:t>(aspirin/</a:t>
            </a:r>
            <a:r>
              <a:rPr lang="en-US" sz="4000" dirty="0" err="1" smtClean="0">
                <a:solidFill>
                  <a:srgbClr val="070605"/>
                </a:solidFill>
              </a:rPr>
              <a:t>dipyridamole</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b="1" dirty="0" smtClean="0">
                <a:solidFill>
                  <a:srgbClr val="070605"/>
                </a:solidFill>
              </a:rPr>
              <a:t>Purpose</a:t>
            </a:r>
          </a:p>
          <a:p>
            <a:pPr lvl="1"/>
            <a:r>
              <a:rPr lang="en-US" sz="2200" dirty="0" smtClean="0">
                <a:solidFill>
                  <a:srgbClr val="070605"/>
                </a:solidFill>
              </a:rPr>
              <a:t>Reduce risk of stroke in patients who have had a transient ischemic attack (TIA) or ischemic stroke due to a clot</a:t>
            </a:r>
            <a:endParaRPr lang="en-US" sz="2200" dirty="0">
              <a:solidFill>
                <a:srgbClr val="070605"/>
              </a:solidFill>
            </a:endParaRPr>
          </a:p>
          <a:p>
            <a:r>
              <a:rPr lang="en-US" b="1" dirty="0" smtClean="0">
                <a:solidFill>
                  <a:srgbClr val="070605"/>
                </a:solidFill>
              </a:rPr>
              <a:t>Dosing</a:t>
            </a:r>
          </a:p>
          <a:p>
            <a:pPr lvl="1"/>
            <a:r>
              <a:rPr lang="en-US" sz="2200" dirty="0" smtClean="0">
                <a:solidFill>
                  <a:srgbClr val="070605"/>
                </a:solidFill>
              </a:rPr>
              <a:t>One capsule twice a day</a:t>
            </a:r>
            <a:endParaRPr lang="en-US" sz="2200" dirty="0">
              <a:solidFill>
                <a:srgbClr val="070605"/>
              </a:solidFill>
            </a:endParaRPr>
          </a:p>
          <a:p>
            <a:r>
              <a:rPr lang="en-US" b="1" dirty="0">
                <a:solidFill>
                  <a:srgbClr val="070605"/>
                </a:solidFill>
              </a:rPr>
              <a:t>Dosage </a:t>
            </a:r>
            <a:r>
              <a:rPr lang="en-US" b="1" dirty="0" smtClean="0">
                <a:solidFill>
                  <a:srgbClr val="070605"/>
                </a:solidFill>
              </a:rPr>
              <a:t>Strengths</a:t>
            </a:r>
          </a:p>
          <a:p>
            <a:pPr lvl="1"/>
            <a:r>
              <a:rPr lang="en-US" sz="2200" dirty="0" smtClean="0">
                <a:solidFill>
                  <a:srgbClr val="070605"/>
                </a:solidFill>
              </a:rPr>
              <a:t>Each capsule contains: aspirin 25 mg and extended-release dipyridamole 200 mg </a:t>
            </a:r>
            <a:endParaRPr lang="en-US" sz="2200" dirty="0">
              <a:solidFill>
                <a:srgbClr val="070605"/>
              </a:solidFill>
            </a:endParaRPr>
          </a:p>
          <a:p>
            <a:endParaRPr lang="en-US" sz="2000" dirty="0">
              <a:solidFill>
                <a:srgbClr val="070605"/>
              </a:solidFill>
            </a:endParaRPr>
          </a:p>
        </p:txBody>
      </p:sp>
      <p:pic>
        <p:nvPicPr>
          <p:cNvPr id="21506" name="Picture 2" descr="Stroke risk reduction treatment to reduce the risk of a subsequent stroke after a TIA or stroke due to a blood c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953000"/>
            <a:ext cx="2895600" cy="1093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11779"/>
            <a:ext cx="7315200" cy="246221"/>
          </a:xfrm>
          <a:prstGeom prst="rect">
            <a:avLst/>
          </a:prstGeom>
          <a:noFill/>
        </p:spPr>
        <p:txBody>
          <a:bodyPr wrap="square" rtlCol="0">
            <a:spAutoFit/>
          </a:bodyPr>
          <a:lstStyle/>
          <a:p>
            <a:r>
              <a:rPr lang="en-US" sz="1000" dirty="0" smtClean="0">
                <a:solidFill>
                  <a:srgbClr val="070605"/>
                </a:solidFill>
              </a:rPr>
              <a:t>“Aggrenox.” Accessed March 17, 2013. Available online at: &lt;www.aggrenox.com&gt;.</a:t>
            </a:r>
            <a:endParaRPr lang="en-US" sz="1000" dirty="0">
              <a:solidFill>
                <a:srgbClr val="070605"/>
              </a:solidFill>
            </a:endParaRPr>
          </a:p>
        </p:txBody>
      </p:sp>
    </p:spTree>
    <p:extLst>
      <p:ext uri="{BB962C8B-B14F-4D97-AF65-F5344CB8AC3E}">
        <p14:creationId xmlns:p14="http://schemas.microsoft.com/office/powerpoint/2010/main" val="450114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Aggrenox </a:t>
            </a:r>
            <a:r>
              <a:rPr lang="en-US" sz="4000" dirty="0" smtClean="0">
                <a:solidFill>
                  <a:srgbClr val="070605"/>
                </a:solidFill>
              </a:rPr>
              <a:t>(aspirin/</a:t>
            </a:r>
            <a:r>
              <a:rPr lang="en-US" sz="4000" dirty="0" err="1" smtClean="0">
                <a:solidFill>
                  <a:srgbClr val="070605"/>
                </a:solidFill>
              </a:rPr>
              <a:t>dipyridamole</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b="1" dirty="0" smtClean="0">
                <a:solidFill>
                  <a:srgbClr val="070605"/>
                </a:solidFill>
              </a:rPr>
              <a:t>Side </a:t>
            </a:r>
            <a:r>
              <a:rPr lang="en-US" b="1" dirty="0">
                <a:solidFill>
                  <a:srgbClr val="070605"/>
                </a:solidFill>
              </a:rPr>
              <a:t>Effects</a:t>
            </a:r>
          </a:p>
          <a:p>
            <a:pPr lvl="1"/>
            <a:r>
              <a:rPr lang="en-US" sz="2200" dirty="0">
                <a:solidFill>
                  <a:srgbClr val="070605"/>
                </a:solidFill>
              </a:rPr>
              <a:t>Headache</a:t>
            </a:r>
          </a:p>
          <a:p>
            <a:pPr lvl="1"/>
            <a:r>
              <a:rPr lang="en-US" sz="2200" dirty="0">
                <a:solidFill>
                  <a:srgbClr val="070605"/>
                </a:solidFill>
              </a:rPr>
              <a:t>Abdominal pain</a:t>
            </a:r>
          </a:p>
          <a:p>
            <a:pPr lvl="1"/>
            <a:r>
              <a:rPr lang="en-US" sz="2200" dirty="0">
                <a:solidFill>
                  <a:srgbClr val="070605"/>
                </a:solidFill>
              </a:rPr>
              <a:t>Stomach upset</a:t>
            </a:r>
          </a:p>
          <a:p>
            <a:pPr lvl="1"/>
            <a:r>
              <a:rPr lang="en-US" sz="2200" dirty="0">
                <a:solidFill>
                  <a:srgbClr val="070605"/>
                </a:solidFill>
              </a:rPr>
              <a:t>Nausea</a:t>
            </a:r>
          </a:p>
          <a:p>
            <a:pPr lvl="1"/>
            <a:r>
              <a:rPr lang="en-US" sz="2200" dirty="0" smtClean="0">
                <a:solidFill>
                  <a:srgbClr val="070605"/>
                </a:solidFill>
              </a:rPr>
              <a:t>Diarrhea </a:t>
            </a:r>
            <a:endParaRPr lang="en-US" sz="2200" dirty="0">
              <a:solidFill>
                <a:srgbClr val="070605"/>
              </a:solidFill>
            </a:endParaRPr>
          </a:p>
          <a:p>
            <a:endParaRPr lang="en-US" dirty="0">
              <a:solidFill>
                <a:srgbClr val="070605"/>
              </a:solidFill>
            </a:endParaRPr>
          </a:p>
        </p:txBody>
      </p:sp>
      <p:pic>
        <p:nvPicPr>
          <p:cNvPr id="21506" name="Picture 2" descr="Stroke risk reduction treatment to reduce the risk of a subsequent stroke after a TIA or stroke due to a blood c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953000"/>
            <a:ext cx="2895600" cy="1093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11779"/>
            <a:ext cx="7315200" cy="246221"/>
          </a:xfrm>
          <a:prstGeom prst="rect">
            <a:avLst/>
          </a:prstGeom>
          <a:noFill/>
        </p:spPr>
        <p:txBody>
          <a:bodyPr wrap="square" rtlCol="0">
            <a:spAutoFit/>
          </a:bodyPr>
          <a:lstStyle/>
          <a:p>
            <a:r>
              <a:rPr lang="en-US" sz="1000" dirty="0" smtClean="0">
                <a:solidFill>
                  <a:srgbClr val="070605"/>
                </a:solidFill>
              </a:rPr>
              <a:t>“Aggrenox.” Accessed March 17, 2013. Available online at: &lt;www.aggrenox.com&gt;.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Effient</a:t>
            </a:r>
            <a:r>
              <a:rPr lang="en-US" sz="4000" dirty="0">
                <a:solidFill>
                  <a:srgbClr val="070605"/>
                </a:solidFill>
              </a:rPr>
              <a:t> (</a:t>
            </a:r>
            <a:r>
              <a:rPr lang="en-US" sz="4000" dirty="0" err="1">
                <a:solidFill>
                  <a:srgbClr val="070605"/>
                </a:solidFill>
              </a:rPr>
              <a:t>prasugrel</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b="1" dirty="0" smtClean="0">
                <a:solidFill>
                  <a:srgbClr val="070605"/>
                </a:solidFill>
              </a:rPr>
              <a:t>Purpose</a:t>
            </a:r>
          </a:p>
          <a:p>
            <a:pPr lvl="1"/>
            <a:r>
              <a:rPr lang="en-US" sz="2200" dirty="0" smtClean="0">
                <a:solidFill>
                  <a:srgbClr val="070605"/>
                </a:solidFill>
              </a:rPr>
              <a:t>Reduces rate of clot formation and resulting complications in patients with percutaneous coronary intervention (PCI) for unstable angina or heart attack</a:t>
            </a:r>
            <a:endParaRPr lang="en-US" sz="2200" dirty="0">
              <a:solidFill>
                <a:srgbClr val="070605"/>
              </a:solidFill>
            </a:endParaRPr>
          </a:p>
          <a:p>
            <a:r>
              <a:rPr lang="en-US" b="1" dirty="0" smtClean="0">
                <a:solidFill>
                  <a:srgbClr val="070605"/>
                </a:solidFill>
              </a:rPr>
              <a:t>Dosing</a:t>
            </a:r>
          </a:p>
          <a:p>
            <a:pPr lvl="1"/>
            <a:r>
              <a:rPr lang="en-US" sz="2200" dirty="0" smtClean="0">
                <a:solidFill>
                  <a:srgbClr val="070605"/>
                </a:solidFill>
              </a:rPr>
              <a:t>PCI for unstable angina or heart attack: loading dose of 60 mg ASAP then 10 mg once daily (in combination with low-dose aspirin)</a:t>
            </a:r>
          </a:p>
          <a:p>
            <a:pPr lvl="1"/>
            <a:r>
              <a:rPr lang="en-US" sz="2200" dirty="0" smtClean="0">
                <a:solidFill>
                  <a:srgbClr val="070605"/>
                </a:solidFill>
              </a:rPr>
              <a:t>Low body weight (less than 132lbs) influences dosing considerations</a:t>
            </a:r>
            <a:endParaRPr lang="en-US" sz="2200" dirty="0">
              <a:solidFill>
                <a:srgbClr val="070605"/>
              </a:solidFill>
            </a:endParaRPr>
          </a:p>
          <a:p>
            <a:r>
              <a:rPr lang="en-US" b="1" dirty="0">
                <a:solidFill>
                  <a:srgbClr val="070605"/>
                </a:solidFill>
              </a:rPr>
              <a:t>Dosage Strengths</a:t>
            </a:r>
          </a:p>
          <a:p>
            <a:pPr lvl="1"/>
            <a:r>
              <a:rPr lang="en-US" sz="2200" dirty="0" smtClean="0">
                <a:solidFill>
                  <a:srgbClr val="070605"/>
                </a:solidFill>
              </a:rPr>
              <a:t>5 mg, 10 mg tablets</a:t>
            </a:r>
            <a:endParaRPr lang="en-US" sz="2200" dirty="0">
              <a:solidFill>
                <a:srgbClr val="070605"/>
              </a:solidFill>
            </a:endParaRPr>
          </a:p>
        </p:txBody>
      </p:sp>
      <p:pic>
        <p:nvPicPr>
          <p:cNvPr id="22530" name="Picture 2" descr="http://www.effient.com/PublishingImages/effient_prasugrel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398" y="5334000"/>
            <a:ext cx="2356392" cy="933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11779"/>
            <a:ext cx="6477000" cy="246221"/>
          </a:xfrm>
          <a:prstGeom prst="rect">
            <a:avLst/>
          </a:prstGeom>
          <a:noFill/>
        </p:spPr>
        <p:txBody>
          <a:bodyPr wrap="square" rtlCol="0">
            <a:spAutoFit/>
          </a:bodyPr>
          <a:lstStyle/>
          <a:p>
            <a:r>
              <a:rPr lang="en-US" sz="1000" dirty="0" smtClean="0">
                <a:solidFill>
                  <a:srgbClr val="070605"/>
                </a:solidFill>
              </a:rPr>
              <a:t>“</a:t>
            </a:r>
            <a:r>
              <a:rPr lang="en-US" sz="1000" dirty="0" err="1" smtClean="0">
                <a:solidFill>
                  <a:srgbClr val="070605"/>
                </a:solidFill>
              </a:rPr>
              <a:t>Effient</a:t>
            </a:r>
            <a:r>
              <a:rPr lang="en-US" sz="1000" dirty="0" smtClean="0">
                <a:solidFill>
                  <a:srgbClr val="070605"/>
                </a:solidFill>
              </a:rPr>
              <a:t>.” Eli Lilly and Company. Accessed March 17, 2013. Available online at: &lt;www.effient.com&gt;.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The Clotting Process: Coagulation</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sz="2400" b="1" dirty="0" smtClean="0">
                <a:solidFill>
                  <a:srgbClr val="070605"/>
                </a:solidFill>
              </a:rPr>
              <a:t>Antiplatelet agents </a:t>
            </a:r>
            <a:r>
              <a:rPr lang="en-US" sz="2400" dirty="0" smtClean="0">
                <a:solidFill>
                  <a:srgbClr val="070605"/>
                </a:solidFill>
              </a:rPr>
              <a:t>keep blood clots from forming by preventing blood platelets from sticking together</a:t>
            </a:r>
          </a:p>
          <a:p>
            <a:pPr lvl="1"/>
            <a:r>
              <a:rPr lang="en-US" sz="2400" dirty="0" smtClean="0">
                <a:solidFill>
                  <a:srgbClr val="070605"/>
                </a:solidFill>
              </a:rPr>
              <a:t>Help prevent clot formation in patients with some form of cardiovascular disease</a:t>
            </a:r>
          </a:p>
          <a:p>
            <a:pPr lvl="1"/>
            <a:r>
              <a:rPr lang="en-US" sz="2400" dirty="0" smtClean="0">
                <a:solidFill>
                  <a:srgbClr val="070605"/>
                </a:solidFill>
              </a:rPr>
              <a:t>Often times given as prevention for plaque buildup that is not yet causing a large obstruction in the artery</a:t>
            </a:r>
            <a:endParaRPr lang="en-US" sz="2400" dirty="0">
              <a:solidFill>
                <a:srgbClr val="070605"/>
              </a:solidFill>
            </a:endParaRPr>
          </a:p>
          <a:p>
            <a:pPr lvl="1"/>
            <a:endParaRPr lang="en-US" dirty="0" smtClean="0">
              <a:solidFill>
                <a:srgbClr val="070605"/>
              </a:solidFill>
            </a:endParaRPr>
          </a:p>
          <a:p>
            <a:pPr lvl="1"/>
            <a:endParaRPr lang="en-US" dirty="0">
              <a:solidFill>
                <a:srgbClr val="070605"/>
              </a:solidFill>
            </a:endParaRPr>
          </a:p>
          <a:p>
            <a:pPr lvl="1"/>
            <a:endParaRPr lang="en-US" dirty="0" smtClean="0">
              <a:solidFill>
                <a:srgbClr val="070605"/>
              </a:solidFill>
            </a:endParaRPr>
          </a:p>
          <a:p>
            <a:endParaRPr lang="en-US" sz="2400" dirty="0">
              <a:solidFill>
                <a:srgbClr val="070605"/>
              </a:solidFill>
            </a:endParaRPr>
          </a:p>
        </p:txBody>
      </p:sp>
      <p:sp>
        <p:nvSpPr>
          <p:cNvPr id="4" name="TextBox 3"/>
          <p:cNvSpPr txBox="1"/>
          <p:nvPr/>
        </p:nvSpPr>
        <p:spPr>
          <a:xfrm>
            <a:off x="0" y="6477000"/>
            <a:ext cx="8001000" cy="400110"/>
          </a:xfrm>
          <a:prstGeom prst="rect">
            <a:avLst/>
          </a:prstGeom>
          <a:noFill/>
        </p:spPr>
        <p:txBody>
          <a:bodyPr wrap="square" rtlCol="0">
            <a:spAutoFit/>
          </a:bodyPr>
          <a:lstStyle/>
          <a:p>
            <a:r>
              <a:rPr lang="en-US" sz="1000" dirty="0" smtClean="0">
                <a:solidFill>
                  <a:srgbClr val="070605"/>
                </a:solidFill>
              </a:rPr>
              <a:t>“Cardiac Medications.” American Heart Association. Accessed Online March 12, 2013. </a:t>
            </a:r>
            <a:r>
              <a:rPr lang="en-US" sz="1000" dirty="0">
                <a:solidFill>
                  <a:srgbClr val="070605"/>
                </a:solidFill>
              </a:rPr>
              <a:t>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www.heart.org/HEARTORG/Conditions/HeartAttack/PreventionTreatmentofHeartAttack/Cardiac-Medications_UCM_303937_Article.jsp&gt;.</a:t>
            </a:r>
            <a:endParaRPr lang="en-US" sz="1000" dirty="0">
              <a:solidFill>
                <a:srgbClr val="070605"/>
              </a:solidFill>
            </a:endParaRPr>
          </a:p>
        </p:txBody>
      </p:sp>
    </p:spTree>
    <p:extLst>
      <p:ext uri="{BB962C8B-B14F-4D97-AF65-F5344CB8AC3E}">
        <p14:creationId xmlns:p14="http://schemas.microsoft.com/office/powerpoint/2010/main" val="20456764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70605"/>
                </a:solidFill>
              </a:rPr>
              <a:t>Effient</a:t>
            </a:r>
            <a:r>
              <a:rPr lang="en-US" sz="4000" dirty="0">
                <a:solidFill>
                  <a:srgbClr val="070605"/>
                </a:solidFill>
              </a:rPr>
              <a:t> (</a:t>
            </a:r>
            <a:r>
              <a:rPr lang="en-US" sz="4000" dirty="0" err="1">
                <a:solidFill>
                  <a:srgbClr val="070605"/>
                </a:solidFill>
              </a:rPr>
              <a:t>prasugrel</a:t>
            </a:r>
            <a:r>
              <a:rPr lang="en-US" sz="4000" dirty="0">
                <a:solidFill>
                  <a:srgbClr val="070605"/>
                </a:solidFill>
              </a:rPr>
              <a:t>)</a:t>
            </a:r>
          </a:p>
        </p:txBody>
      </p:sp>
      <p:sp>
        <p:nvSpPr>
          <p:cNvPr id="3" name="Content Placeholder 2"/>
          <p:cNvSpPr>
            <a:spLocks noGrp="1"/>
          </p:cNvSpPr>
          <p:nvPr>
            <p:ph idx="1"/>
          </p:nvPr>
        </p:nvSpPr>
        <p:spPr/>
        <p:txBody>
          <a:bodyPr>
            <a:normAutofit lnSpcReduction="10000"/>
          </a:bodyPr>
          <a:lstStyle/>
          <a:p>
            <a:r>
              <a:rPr lang="en-US" b="1" i="1" dirty="0">
                <a:solidFill>
                  <a:srgbClr val="070605"/>
                </a:solidFill>
              </a:rPr>
              <a:t>Black Box Warnings</a:t>
            </a:r>
            <a:r>
              <a:rPr lang="en-US" b="1" dirty="0">
                <a:solidFill>
                  <a:srgbClr val="070605"/>
                </a:solidFill>
              </a:rPr>
              <a:t>: </a:t>
            </a:r>
            <a:endParaRPr lang="en-US" dirty="0">
              <a:solidFill>
                <a:srgbClr val="070605"/>
              </a:solidFill>
            </a:endParaRPr>
          </a:p>
          <a:p>
            <a:pPr lvl="1"/>
            <a:r>
              <a:rPr lang="en-US" sz="2200" dirty="0" smtClean="0">
                <a:solidFill>
                  <a:srgbClr val="070605"/>
                </a:solidFill>
              </a:rPr>
              <a:t>Use is not recommended in patients age 75 years or older due to increased risk of fatal and intracranial bleeding and uncertain benefit</a:t>
            </a:r>
          </a:p>
          <a:p>
            <a:pPr lvl="1"/>
            <a:r>
              <a:rPr lang="en-US" sz="2200" dirty="0">
                <a:solidFill>
                  <a:srgbClr val="070605"/>
                </a:solidFill>
              </a:rPr>
              <a:t>May cause significant or fatal </a:t>
            </a:r>
            <a:r>
              <a:rPr lang="en-US" sz="2200" dirty="0" smtClean="0">
                <a:solidFill>
                  <a:srgbClr val="070605"/>
                </a:solidFill>
              </a:rPr>
              <a:t>bleeding</a:t>
            </a:r>
          </a:p>
          <a:p>
            <a:pPr lvl="1"/>
            <a:r>
              <a:rPr lang="en-US" sz="2200" dirty="0" smtClean="0">
                <a:solidFill>
                  <a:srgbClr val="070605"/>
                </a:solidFill>
              </a:rPr>
              <a:t>Discontinue at least 7 days before ANY surgery</a:t>
            </a:r>
          </a:p>
          <a:p>
            <a:r>
              <a:rPr lang="en-US" b="1" dirty="0" smtClean="0">
                <a:solidFill>
                  <a:srgbClr val="070605"/>
                </a:solidFill>
              </a:rPr>
              <a:t>Special considerations</a:t>
            </a:r>
          </a:p>
          <a:p>
            <a:pPr lvl="1"/>
            <a:r>
              <a:rPr lang="en-US" sz="2200" dirty="0" smtClean="0">
                <a:solidFill>
                  <a:srgbClr val="070605"/>
                </a:solidFill>
              </a:rPr>
              <a:t>DO NOT USE in patients with a history of transient ischemic attack or stroke</a:t>
            </a:r>
          </a:p>
          <a:p>
            <a:r>
              <a:rPr lang="en-US" b="1" dirty="0" smtClean="0">
                <a:solidFill>
                  <a:srgbClr val="070605"/>
                </a:solidFill>
              </a:rPr>
              <a:t>Side Effects</a:t>
            </a:r>
          </a:p>
          <a:p>
            <a:pPr lvl="1"/>
            <a:r>
              <a:rPr lang="en-US" sz="2200" dirty="0" smtClean="0">
                <a:solidFill>
                  <a:srgbClr val="070605"/>
                </a:solidFill>
              </a:rPr>
              <a:t>Bleeding</a:t>
            </a:r>
          </a:p>
          <a:p>
            <a:pPr lvl="1"/>
            <a:r>
              <a:rPr lang="en-US" sz="2200" dirty="0" smtClean="0">
                <a:solidFill>
                  <a:srgbClr val="070605"/>
                </a:solidFill>
              </a:rPr>
              <a:t>High blood pressure</a:t>
            </a:r>
          </a:p>
          <a:p>
            <a:pPr lvl="1"/>
            <a:r>
              <a:rPr lang="en-US" sz="2200" dirty="0" smtClean="0">
                <a:solidFill>
                  <a:srgbClr val="070605"/>
                </a:solidFill>
              </a:rPr>
              <a:t>Headache </a:t>
            </a:r>
          </a:p>
          <a:p>
            <a:pPr lvl="1"/>
            <a:endParaRPr lang="en-US" dirty="0" smtClean="0">
              <a:solidFill>
                <a:srgbClr val="070605"/>
              </a:solidFill>
            </a:endParaRPr>
          </a:p>
          <a:p>
            <a:pPr lvl="1"/>
            <a:endParaRPr lang="en-US" dirty="0">
              <a:solidFill>
                <a:srgbClr val="070605"/>
              </a:solidFill>
            </a:endParaRPr>
          </a:p>
          <a:p>
            <a:endParaRPr lang="en-US" sz="2000" dirty="0">
              <a:solidFill>
                <a:srgbClr val="070605"/>
              </a:solidFill>
            </a:endParaRPr>
          </a:p>
        </p:txBody>
      </p:sp>
      <p:sp>
        <p:nvSpPr>
          <p:cNvPr id="6" name="TextBox 5"/>
          <p:cNvSpPr txBox="1"/>
          <p:nvPr/>
        </p:nvSpPr>
        <p:spPr>
          <a:xfrm>
            <a:off x="0" y="6611779"/>
            <a:ext cx="6477000" cy="246221"/>
          </a:xfrm>
          <a:prstGeom prst="rect">
            <a:avLst/>
          </a:prstGeom>
          <a:noFill/>
        </p:spPr>
        <p:txBody>
          <a:bodyPr wrap="square" rtlCol="0">
            <a:spAutoFit/>
          </a:bodyPr>
          <a:lstStyle/>
          <a:p>
            <a:r>
              <a:rPr lang="en-US" sz="1000" dirty="0" smtClean="0">
                <a:solidFill>
                  <a:srgbClr val="070605"/>
                </a:solidFill>
              </a:rPr>
              <a:t>“</a:t>
            </a:r>
            <a:r>
              <a:rPr lang="en-US" sz="1000" dirty="0" err="1" smtClean="0">
                <a:solidFill>
                  <a:srgbClr val="070605"/>
                </a:solidFill>
              </a:rPr>
              <a:t>Effient</a:t>
            </a:r>
            <a:r>
              <a:rPr lang="en-US" sz="1000" dirty="0" smtClean="0">
                <a:solidFill>
                  <a:srgbClr val="070605"/>
                </a:solidFill>
              </a:rPr>
              <a:t>.” Eli Lilly and Company. Accessed March 17, 2013. Available online at: &lt;www.effient.com&gt;.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Brilinta (ticagrelor</a:t>
            </a:r>
            <a:r>
              <a:rPr lang="en-US" sz="4000" dirty="0" smtClean="0">
                <a:solidFill>
                  <a:srgbClr val="070605"/>
                </a:solidFill>
              </a:rPr>
              <a:t>)</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b="1" dirty="0" smtClean="0">
                <a:solidFill>
                  <a:srgbClr val="070605"/>
                </a:solidFill>
              </a:rPr>
              <a:t>Purpose</a:t>
            </a:r>
          </a:p>
          <a:p>
            <a:pPr lvl="1"/>
            <a:r>
              <a:rPr lang="en-US" sz="2200" dirty="0" smtClean="0">
                <a:solidFill>
                  <a:srgbClr val="070605"/>
                </a:solidFill>
              </a:rPr>
              <a:t>Used in combination with aspirin for secondary prevention of thrombotic events in patients with unstable angina, previous heart attack, or with percutaneous coronary intervention (PCI) and/</a:t>
            </a:r>
            <a:r>
              <a:rPr lang="en-US" sz="2200" dirty="0">
                <a:solidFill>
                  <a:srgbClr val="070605"/>
                </a:solidFill>
              </a:rPr>
              <a:t>o</a:t>
            </a:r>
            <a:r>
              <a:rPr lang="en-US" sz="2200" dirty="0" smtClean="0">
                <a:solidFill>
                  <a:srgbClr val="070605"/>
                </a:solidFill>
              </a:rPr>
              <a:t>r coronary artery bypass graft (CABG)</a:t>
            </a:r>
            <a:endParaRPr lang="en-US" sz="2200" dirty="0">
              <a:solidFill>
                <a:srgbClr val="070605"/>
              </a:solidFill>
            </a:endParaRPr>
          </a:p>
          <a:p>
            <a:r>
              <a:rPr lang="en-US" b="1" dirty="0" smtClean="0">
                <a:solidFill>
                  <a:srgbClr val="070605"/>
                </a:solidFill>
              </a:rPr>
              <a:t>Dosing</a:t>
            </a:r>
          </a:p>
          <a:p>
            <a:pPr lvl="1"/>
            <a:r>
              <a:rPr lang="en-US" sz="2200" dirty="0" smtClean="0">
                <a:solidFill>
                  <a:srgbClr val="070605"/>
                </a:solidFill>
              </a:rPr>
              <a:t>Loading dose of 180 mg (with aspirin 325 mg) then maintenance dose of 90 mg twice a day (with 81 mg aspirin daily)</a:t>
            </a:r>
          </a:p>
          <a:p>
            <a:r>
              <a:rPr lang="en-US" b="1" dirty="0" smtClean="0">
                <a:solidFill>
                  <a:srgbClr val="070605"/>
                </a:solidFill>
              </a:rPr>
              <a:t>Dosage </a:t>
            </a:r>
            <a:r>
              <a:rPr lang="en-US" b="1" dirty="0">
                <a:solidFill>
                  <a:srgbClr val="070605"/>
                </a:solidFill>
              </a:rPr>
              <a:t>Strengths</a:t>
            </a:r>
          </a:p>
          <a:p>
            <a:pPr lvl="1"/>
            <a:r>
              <a:rPr lang="en-US" sz="2200" dirty="0" smtClean="0">
                <a:solidFill>
                  <a:srgbClr val="070605"/>
                </a:solidFill>
              </a:rPr>
              <a:t>90 mg tablets</a:t>
            </a:r>
            <a:endParaRPr lang="en-US" sz="2200" dirty="0">
              <a:solidFill>
                <a:srgbClr val="070605"/>
              </a:solidFill>
            </a:endParaRPr>
          </a:p>
        </p:txBody>
      </p:sp>
      <p:sp>
        <p:nvSpPr>
          <p:cNvPr id="5" name="AutoShape 2" descr="https://www.brilintatouchpoints.com/images/logo-brilinta.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80" name="Picture 4" descr="https://www.brilintatouchpoints.com/images/logo-brilin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44090"/>
            <a:ext cx="3352800" cy="9424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611779"/>
            <a:ext cx="7696200" cy="246221"/>
          </a:xfrm>
          <a:prstGeom prst="rect">
            <a:avLst/>
          </a:prstGeom>
          <a:noFill/>
        </p:spPr>
        <p:txBody>
          <a:bodyPr wrap="square" rtlCol="0">
            <a:spAutoFit/>
          </a:bodyPr>
          <a:lstStyle/>
          <a:p>
            <a:r>
              <a:rPr lang="en-US" sz="1000" dirty="0" smtClean="0">
                <a:solidFill>
                  <a:srgbClr val="070605"/>
                </a:solidFill>
              </a:rPr>
              <a:t>“Brilinta.” AstraZeneca. Accessed March 17, 2013. Available online at: &lt;www.brilintatouchpoints.com&gt;.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Brilinta (ticagrelor)</a:t>
            </a:r>
          </a:p>
        </p:txBody>
      </p:sp>
      <p:sp>
        <p:nvSpPr>
          <p:cNvPr id="3" name="Content Placeholder 2"/>
          <p:cNvSpPr>
            <a:spLocks noGrp="1"/>
          </p:cNvSpPr>
          <p:nvPr>
            <p:ph idx="1"/>
          </p:nvPr>
        </p:nvSpPr>
        <p:spPr/>
        <p:txBody>
          <a:bodyPr>
            <a:noAutofit/>
          </a:bodyPr>
          <a:lstStyle/>
          <a:p>
            <a:r>
              <a:rPr lang="en-US" b="1" i="1" dirty="0" smtClean="0">
                <a:solidFill>
                  <a:srgbClr val="070605"/>
                </a:solidFill>
              </a:rPr>
              <a:t>Black Box Warnings</a:t>
            </a:r>
            <a:r>
              <a:rPr lang="en-US" dirty="0" smtClean="0">
                <a:solidFill>
                  <a:srgbClr val="070605"/>
                </a:solidFill>
              </a:rPr>
              <a:t>: </a:t>
            </a:r>
          </a:p>
          <a:p>
            <a:pPr lvl="1"/>
            <a:r>
              <a:rPr lang="en-US" sz="2200" dirty="0" smtClean="0">
                <a:solidFill>
                  <a:srgbClr val="070605"/>
                </a:solidFill>
              </a:rPr>
              <a:t>Brilinta increases the risk of bleeding including significant and sometimes fatal bleeding; thus, do not use in patients with active bleeding or history of intracranial hemorrhage</a:t>
            </a:r>
          </a:p>
          <a:p>
            <a:r>
              <a:rPr lang="en-US" b="1" dirty="0" smtClean="0">
                <a:solidFill>
                  <a:srgbClr val="070605"/>
                </a:solidFill>
              </a:rPr>
              <a:t>Special Considerations</a:t>
            </a:r>
          </a:p>
          <a:p>
            <a:pPr lvl="1"/>
            <a:r>
              <a:rPr lang="en-US" sz="2200" dirty="0" smtClean="0">
                <a:solidFill>
                  <a:srgbClr val="070605"/>
                </a:solidFill>
              </a:rPr>
              <a:t>Use with caution in patients with gout</a:t>
            </a:r>
          </a:p>
          <a:p>
            <a:pPr lvl="1"/>
            <a:r>
              <a:rPr lang="en-US" sz="2200" dirty="0" smtClean="0">
                <a:solidFill>
                  <a:srgbClr val="070605"/>
                </a:solidFill>
              </a:rPr>
              <a:t>Avoid maintenance doses of aspirin greater than 100 mg a day as this reduces the efficacy of Brilinta </a:t>
            </a:r>
          </a:p>
          <a:p>
            <a:pPr lvl="1"/>
            <a:r>
              <a:rPr lang="en-US" sz="2200" dirty="0" smtClean="0">
                <a:solidFill>
                  <a:srgbClr val="070605"/>
                </a:solidFill>
              </a:rPr>
              <a:t>Discontinue at least 5 days before ANY surgery</a:t>
            </a:r>
          </a:p>
          <a:p>
            <a:pPr lvl="1"/>
            <a:r>
              <a:rPr lang="en-US" sz="2200" dirty="0" smtClean="0">
                <a:solidFill>
                  <a:srgbClr val="070605"/>
                </a:solidFill>
              </a:rPr>
              <a:t>Lots of drug interactions</a:t>
            </a:r>
          </a:p>
        </p:txBody>
      </p:sp>
      <p:sp>
        <p:nvSpPr>
          <p:cNvPr id="4" name="TextBox 3"/>
          <p:cNvSpPr txBox="1"/>
          <p:nvPr/>
        </p:nvSpPr>
        <p:spPr>
          <a:xfrm>
            <a:off x="0" y="6611779"/>
            <a:ext cx="7696200" cy="246221"/>
          </a:xfrm>
          <a:prstGeom prst="rect">
            <a:avLst/>
          </a:prstGeom>
          <a:noFill/>
        </p:spPr>
        <p:txBody>
          <a:bodyPr wrap="square" rtlCol="0">
            <a:spAutoFit/>
          </a:bodyPr>
          <a:lstStyle/>
          <a:p>
            <a:r>
              <a:rPr lang="en-US" sz="1000" dirty="0" smtClean="0">
                <a:solidFill>
                  <a:srgbClr val="070605"/>
                </a:solidFill>
              </a:rPr>
              <a:t>“Brilinta.” AstraZeneca. Accessed March 17, 2013. Available online at: &lt;www.brilintatouchpoints.com&gt;.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Brilinta (ticagrelor)</a:t>
            </a:r>
          </a:p>
        </p:txBody>
      </p:sp>
      <p:sp>
        <p:nvSpPr>
          <p:cNvPr id="3" name="Content Placeholder 2"/>
          <p:cNvSpPr>
            <a:spLocks noGrp="1"/>
          </p:cNvSpPr>
          <p:nvPr>
            <p:ph idx="1"/>
          </p:nvPr>
        </p:nvSpPr>
        <p:spPr/>
        <p:txBody>
          <a:bodyPr>
            <a:noAutofit/>
          </a:bodyPr>
          <a:lstStyle/>
          <a:p>
            <a:r>
              <a:rPr lang="en-US" b="1" dirty="0" smtClean="0">
                <a:solidFill>
                  <a:srgbClr val="070605"/>
                </a:solidFill>
              </a:rPr>
              <a:t>Side Effects</a:t>
            </a:r>
          </a:p>
          <a:p>
            <a:pPr lvl="1"/>
            <a:r>
              <a:rPr lang="en-US" sz="2200" dirty="0" smtClean="0">
                <a:solidFill>
                  <a:srgbClr val="070605"/>
                </a:solidFill>
              </a:rPr>
              <a:t>Bleeding</a:t>
            </a:r>
          </a:p>
          <a:p>
            <a:pPr lvl="1"/>
            <a:r>
              <a:rPr lang="en-US" sz="2200" dirty="0" smtClean="0">
                <a:solidFill>
                  <a:srgbClr val="070605"/>
                </a:solidFill>
              </a:rPr>
              <a:t>Shortness </a:t>
            </a:r>
            <a:r>
              <a:rPr lang="en-US" sz="2200" dirty="0">
                <a:solidFill>
                  <a:srgbClr val="070605"/>
                </a:solidFill>
              </a:rPr>
              <a:t>of </a:t>
            </a:r>
            <a:r>
              <a:rPr lang="en-US" sz="2200" dirty="0" smtClean="0">
                <a:solidFill>
                  <a:srgbClr val="070605"/>
                </a:solidFill>
              </a:rPr>
              <a:t>breath </a:t>
            </a:r>
          </a:p>
          <a:p>
            <a:pPr lvl="1"/>
            <a:r>
              <a:rPr lang="en-US" sz="2200" dirty="0">
                <a:solidFill>
                  <a:srgbClr val="070605"/>
                </a:solidFill>
              </a:rPr>
              <a:t>D</a:t>
            </a:r>
            <a:r>
              <a:rPr lang="en-US" sz="2200" dirty="0" smtClean="0">
                <a:solidFill>
                  <a:srgbClr val="070605"/>
                </a:solidFill>
              </a:rPr>
              <a:t>ifficulty breathing </a:t>
            </a:r>
          </a:p>
          <a:p>
            <a:pPr lvl="1"/>
            <a:r>
              <a:rPr lang="en-US" sz="2200" dirty="0" smtClean="0">
                <a:solidFill>
                  <a:srgbClr val="070605"/>
                </a:solidFill>
              </a:rPr>
              <a:t>Headache </a:t>
            </a:r>
            <a:endParaRPr lang="en-US" sz="2200" dirty="0">
              <a:solidFill>
                <a:srgbClr val="070605"/>
              </a:solidFill>
            </a:endParaRPr>
          </a:p>
        </p:txBody>
      </p:sp>
      <p:sp>
        <p:nvSpPr>
          <p:cNvPr id="4" name="TextBox 3"/>
          <p:cNvSpPr txBox="1"/>
          <p:nvPr/>
        </p:nvSpPr>
        <p:spPr>
          <a:xfrm>
            <a:off x="0" y="6611779"/>
            <a:ext cx="7696200" cy="246221"/>
          </a:xfrm>
          <a:prstGeom prst="rect">
            <a:avLst/>
          </a:prstGeom>
          <a:noFill/>
        </p:spPr>
        <p:txBody>
          <a:bodyPr wrap="square" rtlCol="0">
            <a:spAutoFit/>
          </a:bodyPr>
          <a:lstStyle/>
          <a:p>
            <a:r>
              <a:rPr lang="en-US" sz="1000" dirty="0" smtClean="0">
                <a:solidFill>
                  <a:srgbClr val="070605"/>
                </a:solidFill>
              </a:rPr>
              <a:t>“Brilinta.” AstraZeneca. Accessed March 17, 2013. Available online at: &lt;www.brilintatouchpoints.com&gt;.</a:t>
            </a:r>
            <a:endParaRPr lang="en-US" sz="1000" dirty="0">
              <a:solidFill>
                <a:srgbClr val="070605"/>
              </a:solidFill>
            </a:endParaRPr>
          </a:p>
        </p:txBody>
      </p:sp>
    </p:spTree>
    <p:extLst>
      <p:ext uri="{BB962C8B-B14F-4D97-AF65-F5344CB8AC3E}">
        <p14:creationId xmlns:p14="http://schemas.microsoft.com/office/powerpoint/2010/main" val="3617191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endParaRPr lang="en-US" sz="4000" dirty="0" smtClean="0">
              <a:solidFill>
                <a:srgbClr val="070605"/>
              </a:solidFill>
            </a:endParaRPr>
          </a:p>
          <a:p>
            <a:pPr marL="114300" indent="0" algn="ctr">
              <a:buNone/>
            </a:pPr>
            <a:r>
              <a:rPr lang="en-US" sz="4000" dirty="0" smtClean="0">
                <a:solidFill>
                  <a:srgbClr val="070605"/>
                </a:solidFill>
              </a:rPr>
              <a:t>General Considerations for Anticoagulation </a:t>
            </a:r>
            <a:endParaRPr lang="en-US" sz="4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Important Concepts to Remember</a:t>
            </a:r>
            <a:endParaRPr lang="en-US" sz="4000" dirty="0">
              <a:solidFill>
                <a:srgbClr val="070605"/>
              </a:solidFill>
            </a:endParaRPr>
          </a:p>
        </p:txBody>
      </p:sp>
      <p:sp>
        <p:nvSpPr>
          <p:cNvPr id="3" name="Content Placeholder 2"/>
          <p:cNvSpPr>
            <a:spLocks noGrp="1"/>
          </p:cNvSpPr>
          <p:nvPr>
            <p:ph idx="1"/>
          </p:nvPr>
        </p:nvSpPr>
        <p:spPr/>
        <p:txBody>
          <a:bodyPr>
            <a:noAutofit/>
          </a:bodyPr>
          <a:lstStyle/>
          <a:p>
            <a:pPr>
              <a:spcBef>
                <a:spcPts val="0"/>
              </a:spcBef>
            </a:pPr>
            <a:r>
              <a:rPr lang="en-US" dirty="0" smtClean="0">
                <a:solidFill>
                  <a:srgbClr val="070605"/>
                </a:solidFill>
              </a:rPr>
              <a:t>Patients with high risk of falls have a higher risk of bleeding complications</a:t>
            </a:r>
          </a:p>
          <a:p>
            <a:pPr>
              <a:spcBef>
                <a:spcPts val="0"/>
              </a:spcBef>
            </a:pPr>
            <a:endParaRPr lang="en-US" dirty="0">
              <a:solidFill>
                <a:srgbClr val="070605"/>
              </a:solidFill>
            </a:endParaRPr>
          </a:p>
          <a:p>
            <a:pPr>
              <a:spcBef>
                <a:spcPts val="0"/>
              </a:spcBef>
            </a:pPr>
            <a:r>
              <a:rPr lang="en-US" dirty="0" smtClean="0">
                <a:solidFill>
                  <a:srgbClr val="070605"/>
                </a:solidFill>
              </a:rPr>
              <a:t>Elderly patients are at increased risk for both clotting issues and bleeding issues </a:t>
            </a:r>
          </a:p>
          <a:p>
            <a:pPr>
              <a:spcBef>
                <a:spcPts val="0"/>
              </a:spcBef>
            </a:pPr>
            <a:endParaRPr lang="en-US" dirty="0" smtClean="0">
              <a:solidFill>
                <a:srgbClr val="070605"/>
              </a:solidFill>
            </a:endParaRPr>
          </a:p>
          <a:p>
            <a:pPr>
              <a:spcBef>
                <a:spcPts val="0"/>
              </a:spcBef>
            </a:pPr>
            <a:r>
              <a:rPr lang="en-US" dirty="0" smtClean="0">
                <a:solidFill>
                  <a:srgbClr val="070605"/>
                </a:solidFill>
              </a:rPr>
              <a:t>As age </a:t>
            </a:r>
            <a:r>
              <a:rPr lang="en-US" dirty="0" smtClean="0">
                <a:solidFill>
                  <a:srgbClr val="070605"/>
                </a:solidFill>
                <a:latin typeface="Calibri"/>
                <a:cs typeface="Calibri"/>
              </a:rPr>
              <a:t>↑ </a:t>
            </a:r>
            <a:r>
              <a:rPr lang="en-US" dirty="0" smtClean="0">
                <a:solidFill>
                  <a:srgbClr val="070605"/>
                </a:solidFill>
              </a:rPr>
              <a:t>and kidney function </a:t>
            </a:r>
            <a:r>
              <a:rPr lang="en-US" dirty="0" smtClean="0">
                <a:solidFill>
                  <a:srgbClr val="070605"/>
                </a:solidFill>
                <a:latin typeface="Calibri"/>
                <a:cs typeface="Calibri"/>
              </a:rPr>
              <a:t>↓</a:t>
            </a:r>
            <a:r>
              <a:rPr lang="en-US" dirty="0" smtClean="0">
                <a:solidFill>
                  <a:srgbClr val="070605"/>
                </a:solidFill>
              </a:rPr>
              <a:t>, medications (such as anticoagulants or antiplatelet agents) can stick around longer in the body putting older patients at higher risk for bleeding side effects</a:t>
            </a:r>
          </a:p>
          <a:p>
            <a:pPr>
              <a:spcBef>
                <a:spcPts val="0"/>
              </a:spcBef>
            </a:pPr>
            <a:endParaRPr lang="en-US" dirty="0" smtClean="0">
              <a:solidFill>
                <a:srgbClr val="070605"/>
              </a:solidFill>
            </a:endParaRPr>
          </a:p>
          <a:p>
            <a:pPr>
              <a:spcBef>
                <a:spcPts val="0"/>
              </a:spcBef>
            </a:pPr>
            <a:r>
              <a:rPr lang="en-US" dirty="0" smtClean="0">
                <a:solidFill>
                  <a:srgbClr val="070605"/>
                </a:solidFill>
              </a:rPr>
              <a:t>Co-morbidities such as uncontrolled hypertension, heart failure, diabetes, and liver impairment can also increase patients risk for bleeding</a:t>
            </a:r>
          </a:p>
        </p:txBody>
      </p:sp>
      <p:sp>
        <p:nvSpPr>
          <p:cNvPr id="7" name="TextBox 6"/>
          <p:cNvSpPr txBox="1"/>
          <p:nvPr/>
        </p:nvSpPr>
        <p:spPr>
          <a:xfrm>
            <a:off x="0" y="6611779"/>
            <a:ext cx="7010400" cy="246221"/>
          </a:xfrm>
          <a:prstGeom prst="rect">
            <a:avLst/>
          </a:prstGeom>
          <a:noFill/>
        </p:spPr>
        <p:txBody>
          <a:bodyPr wrap="square" rtlCol="0">
            <a:spAutoFit/>
          </a:bodyPr>
          <a:lstStyle/>
          <a:p>
            <a:r>
              <a:rPr lang="en-US" sz="1000" dirty="0" smtClean="0">
                <a:solidFill>
                  <a:srgbClr val="070605"/>
                </a:solidFill>
              </a:rPr>
              <a:t>Torn M, </a:t>
            </a:r>
            <a:r>
              <a:rPr lang="en-US" sz="1000" dirty="0" err="1" smtClean="0">
                <a:solidFill>
                  <a:srgbClr val="070605"/>
                </a:solidFill>
              </a:rPr>
              <a:t>Bollen</a:t>
            </a:r>
            <a:r>
              <a:rPr lang="en-US" sz="1000" dirty="0" smtClean="0">
                <a:solidFill>
                  <a:srgbClr val="070605"/>
                </a:solidFill>
              </a:rPr>
              <a:t> W, van der Meer F, et al. Arch Intern Med. 2005;165:1527-1532.</a:t>
            </a:r>
            <a:endParaRPr lang="en-US" sz="1000" dirty="0">
              <a:solidFill>
                <a:srgbClr val="070605"/>
              </a:solidFill>
            </a:endParaRPr>
          </a:p>
        </p:txBody>
      </p:sp>
    </p:spTree>
    <p:extLst>
      <p:ext uri="{BB962C8B-B14F-4D97-AF65-F5344CB8AC3E}">
        <p14:creationId xmlns:p14="http://schemas.microsoft.com/office/powerpoint/2010/main" val="2019042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70605"/>
                </a:solidFill>
              </a:rPr>
              <a:t>Important </a:t>
            </a:r>
            <a:r>
              <a:rPr lang="en-US" sz="4000" dirty="0" smtClean="0">
                <a:solidFill>
                  <a:srgbClr val="070605"/>
                </a:solidFill>
              </a:rPr>
              <a:t>Concepts </a:t>
            </a:r>
            <a:r>
              <a:rPr lang="en-US" sz="4000" dirty="0">
                <a:solidFill>
                  <a:srgbClr val="070605"/>
                </a:solidFill>
              </a:rPr>
              <a:t>to </a:t>
            </a:r>
            <a:r>
              <a:rPr lang="en-US" sz="4000" dirty="0" smtClean="0">
                <a:solidFill>
                  <a:srgbClr val="070605"/>
                </a:solidFill>
              </a:rPr>
              <a:t>Remember</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dirty="0">
                <a:solidFill>
                  <a:srgbClr val="070605"/>
                </a:solidFill>
              </a:rPr>
              <a:t>Avoid alcohol use – can increase both the risk of stomach irritation as well as bleeding risk</a:t>
            </a:r>
          </a:p>
          <a:p>
            <a:pPr marL="114300" indent="0">
              <a:buNone/>
            </a:pPr>
            <a:endParaRPr lang="en-US" dirty="0" smtClean="0">
              <a:solidFill>
                <a:srgbClr val="070605"/>
              </a:solidFill>
            </a:endParaRPr>
          </a:p>
          <a:p>
            <a:r>
              <a:rPr lang="en-US" dirty="0">
                <a:solidFill>
                  <a:srgbClr val="070605"/>
                </a:solidFill>
              </a:rPr>
              <a:t>Always consider drug interactions and/or dietary </a:t>
            </a:r>
            <a:r>
              <a:rPr lang="en-US" dirty="0" smtClean="0">
                <a:solidFill>
                  <a:srgbClr val="070605"/>
                </a:solidFill>
              </a:rPr>
              <a:t>interactions</a:t>
            </a:r>
          </a:p>
          <a:p>
            <a:endParaRPr lang="en-US" dirty="0">
              <a:solidFill>
                <a:srgbClr val="070605"/>
              </a:solidFill>
            </a:endParaRPr>
          </a:p>
          <a:p>
            <a:r>
              <a:rPr lang="en-US" dirty="0" smtClean="0">
                <a:solidFill>
                  <a:srgbClr val="070605"/>
                </a:solidFill>
              </a:rPr>
              <a:t>These </a:t>
            </a:r>
            <a:r>
              <a:rPr lang="en-US" dirty="0">
                <a:solidFill>
                  <a:srgbClr val="070605"/>
                </a:solidFill>
              </a:rPr>
              <a:t>medications can </a:t>
            </a:r>
            <a:r>
              <a:rPr lang="en-US" b="1" dirty="0">
                <a:solidFill>
                  <a:srgbClr val="070605"/>
                </a:solidFill>
              </a:rPr>
              <a:t>save lives</a:t>
            </a:r>
            <a:r>
              <a:rPr lang="en-US" dirty="0">
                <a:solidFill>
                  <a:srgbClr val="070605"/>
                </a:solidFill>
              </a:rPr>
              <a:t>, but they can also be </a:t>
            </a:r>
            <a:r>
              <a:rPr lang="en-US" b="1" dirty="0" smtClean="0">
                <a:solidFill>
                  <a:srgbClr val="070605"/>
                </a:solidFill>
              </a:rPr>
              <a:t>dangerous </a:t>
            </a:r>
            <a:r>
              <a:rPr lang="en-US" dirty="0" smtClean="0">
                <a:solidFill>
                  <a:srgbClr val="070605"/>
                </a:solidFill>
              </a:rPr>
              <a:t>if </a:t>
            </a:r>
            <a:r>
              <a:rPr lang="en-US" dirty="0">
                <a:solidFill>
                  <a:srgbClr val="070605"/>
                </a:solidFill>
              </a:rPr>
              <a:t>used in error</a:t>
            </a:r>
          </a:p>
          <a:p>
            <a:endParaRPr lang="en-US" sz="24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Patient Safety with the *Five Rights*</a:t>
            </a:r>
            <a:endParaRPr lang="en-US" sz="4000" dirty="0">
              <a:solidFill>
                <a:srgbClr val="070605"/>
              </a:solidFill>
            </a:endParaRPr>
          </a:p>
        </p:txBody>
      </p:sp>
      <p:sp>
        <p:nvSpPr>
          <p:cNvPr id="4" name="Content Placeholder 3"/>
          <p:cNvSpPr txBox="1">
            <a:spLocks noGrp="1"/>
          </p:cNvSpPr>
          <p:nvPr>
            <p:ph idx="1"/>
          </p:nvPr>
        </p:nvSpPr>
        <p:spPr>
          <a:xfrm>
            <a:off x="457200" y="1600200"/>
            <a:ext cx="7620000" cy="2234458"/>
          </a:xfrm>
          <a:prstGeom prst="rect">
            <a:avLst/>
          </a:prstGeom>
          <a:noFill/>
          <a:ln>
            <a:solidFill>
              <a:srgbClr val="070605"/>
            </a:solidFill>
          </a:ln>
        </p:spPr>
        <p:txBody>
          <a:bodyPr wrap="square" rtlCol="0">
            <a:spAutoFit/>
          </a:bodyPr>
          <a:lstStyle/>
          <a:p>
            <a:pPr marL="342900" indent="-342900">
              <a:buClrTx/>
              <a:buFont typeface="+mj-lt"/>
              <a:buAutoNum type="arabicPeriod"/>
            </a:pPr>
            <a:r>
              <a:rPr lang="en-US" sz="2400" b="1" dirty="0" smtClean="0">
                <a:solidFill>
                  <a:srgbClr val="070605"/>
                </a:solidFill>
              </a:rPr>
              <a:t>Right </a:t>
            </a:r>
            <a:r>
              <a:rPr lang="en-US" sz="2400" b="1" dirty="0">
                <a:solidFill>
                  <a:srgbClr val="070605"/>
                </a:solidFill>
              </a:rPr>
              <a:t>patient?</a:t>
            </a:r>
          </a:p>
          <a:p>
            <a:pPr marL="342900" indent="-342900">
              <a:buClrTx/>
              <a:buFont typeface="+mj-lt"/>
              <a:buAutoNum type="arabicPeriod"/>
            </a:pPr>
            <a:r>
              <a:rPr lang="en-US" sz="2400" b="1" dirty="0">
                <a:solidFill>
                  <a:srgbClr val="070605"/>
                </a:solidFill>
              </a:rPr>
              <a:t>Right drug?</a:t>
            </a:r>
          </a:p>
          <a:p>
            <a:pPr marL="342900" indent="-342900">
              <a:buClrTx/>
              <a:buFont typeface="+mj-lt"/>
              <a:buAutoNum type="arabicPeriod"/>
            </a:pPr>
            <a:r>
              <a:rPr lang="en-US" sz="2400" b="1" dirty="0">
                <a:solidFill>
                  <a:srgbClr val="070605"/>
                </a:solidFill>
              </a:rPr>
              <a:t>Right time?</a:t>
            </a:r>
          </a:p>
          <a:p>
            <a:pPr marL="342900" indent="-342900">
              <a:buClrTx/>
              <a:buFont typeface="+mj-lt"/>
              <a:buAutoNum type="arabicPeriod"/>
            </a:pPr>
            <a:r>
              <a:rPr lang="en-US" sz="2400" b="1" dirty="0">
                <a:solidFill>
                  <a:srgbClr val="070605"/>
                </a:solidFill>
              </a:rPr>
              <a:t>Right dose?</a:t>
            </a:r>
          </a:p>
          <a:p>
            <a:pPr marL="342900" indent="-342900">
              <a:buClrTx/>
              <a:buFont typeface="+mj-lt"/>
              <a:buAutoNum type="arabicPeriod"/>
            </a:pPr>
            <a:r>
              <a:rPr lang="en-US" sz="2400" b="1" dirty="0">
                <a:solidFill>
                  <a:srgbClr val="070605"/>
                </a:solidFill>
              </a:rPr>
              <a:t>Right route</a:t>
            </a:r>
            <a:r>
              <a:rPr lang="en-US" sz="2400" b="1" dirty="0" smtClean="0">
                <a:solidFill>
                  <a:srgbClr val="070605"/>
                </a:solidFill>
              </a:rPr>
              <a:t>?</a:t>
            </a:r>
            <a:endParaRPr lang="en-US" sz="2400" dirty="0"/>
          </a:p>
        </p:txBody>
      </p:sp>
      <p:sp>
        <p:nvSpPr>
          <p:cNvPr id="5" name="TextBox 4"/>
          <p:cNvSpPr txBox="1"/>
          <p:nvPr/>
        </p:nvSpPr>
        <p:spPr>
          <a:xfrm>
            <a:off x="0" y="6611779"/>
            <a:ext cx="8991600" cy="246221"/>
          </a:xfrm>
          <a:prstGeom prst="rect">
            <a:avLst/>
          </a:prstGeom>
          <a:noFill/>
        </p:spPr>
        <p:txBody>
          <a:bodyPr wrap="square" rtlCol="0">
            <a:spAutoFit/>
          </a:bodyPr>
          <a:lstStyle/>
          <a:p>
            <a:r>
              <a:rPr lang="en-US" sz="1000" dirty="0" smtClean="0">
                <a:solidFill>
                  <a:srgbClr val="070605"/>
                </a:solidFill>
              </a:rPr>
              <a:t>“ISMP Medication Safety Alert.” Accessed March 17, 2013. Available online at: &lt;http</a:t>
            </a:r>
            <a:r>
              <a:rPr lang="en-US" sz="1000" dirty="0">
                <a:solidFill>
                  <a:srgbClr val="070605"/>
                </a:solidFill>
              </a:rPr>
              <a:t>://</a:t>
            </a:r>
            <a:r>
              <a:rPr lang="en-US" sz="1000" dirty="0" smtClean="0">
                <a:solidFill>
                  <a:srgbClr val="070605"/>
                </a:solidFill>
              </a:rPr>
              <a:t>www.ismp.org/newsletters/nursing/issues/nurseadviseerr200411.pdf&gt;.</a:t>
            </a:r>
            <a:endParaRPr lang="en-US" sz="1000" dirty="0">
              <a:solidFill>
                <a:srgbClr val="070605"/>
              </a:solidFill>
            </a:endParaRPr>
          </a:p>
        </p:txBody>
      </p:sp>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Warning Signs with Anticoagulation</a:t>
            </a:r>
            <a:endParaRPr lang="en-US" sz="4000" dirty="0">
              <a:solidFill>
                <a:srgbClr val="07060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55669718"/>
              </p:ext>
            </p:extLst>
          </p:nvPr>
        </p:nvGraphicFramePr>
        <p:xfrm>
          <a:off x="533400" y="1758091"/>
          <a:ext cx="7315200" cy="3535680"/>
        </p:xfrm>
        <a:graphic>
          <a:graphicData uri="http://schemas.openxmlformats.org/drawingml/2006/table">
            <a:tbl>
              <a:tblPr firstRow="1" bandRow="1">
                <a:tableStyleId>{5C22544A-7EE6-4342-B048-85BDC9FD1C3A}</a:tableStyleId>
              </a:tblPr>
              <a:tblGrid>
                <a:gridCol w="3657600"/>
                <a:gridCol w="3657600"/>
              </a:tblGrid>
              <a:tr h="6074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70605"/>
                          </a:solidFill>
                        </a:rPr>
                        <a:t>Signs of Bleeding</a:t>
                      </a:r>
                    </a:p>
                    <a:p>
                      <a:pPr algn="ct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70605"/>
                          </a:solidFill>
                        </a:rPr>
                        <a:t>Signs of Clot Formation</a:t>
                      </a:r>
                    </a:p>
                    <a:p>
                      <a:pPr algn="ct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891">
                <a:tc>
                  <a:txBody>
                    <a:bodyPr/>
                    <a:lstStyle/>
                    <a:p>
                      <a:pPr marL="342900" lvl="0" indent="-342900">
                        <a:buFont typeface="Arial" pitchFamily="34" charset="0"/>
                        <a:buChar char="•"/>
                      </a:pPr>
                      <a:r>
                        <a:rPr lang="en-US" sz="2200" dirty="0" smtClean="0">
                          <a:solidFill>
                            <a:srgbClr val="070605"/>
                          </a:solidFill>
                        </a:rPr>
                        <a:t>Bleeding in urine </a:t>
                      </a:r>
                      <a:r>
                        <a:rPr lang="en-US" sz="2200" dirty="0" smtClean="0">
                          <a:solidFill>
                            <a:srgbClr val="070605"/>
                          </a:solidFill>
                        </a:rPr>
                        <a:t>or stool</a:t>
                      </a:r>
                      <a:endParaRPr lang="en-US" sz="2200" dirty="0" smtClean="0">
                        <a:solidFill>
                          <a:srgbClr val="070605"/>
                        </a:solidFill>
                      </a:endParaRPr>
                    </a:p>
                    <a:p>
                      <a:pPr marL="342900" lvl="0" indent="-342900">
                        <a:buFont typeface="Arial" pitchFamily="34" charset="0"/>
                        <a:buChar char="•"/>
                      </a:pPr>
                      <a:r>
                        <a:rPr lang="en-US" sz="2200" dirty="0" smtClean="0">
                          <a:solidFill>
                            <a:srgbClr val="070605"/>
                          </a:solidFill>
                        </a:rPr>
                        <a:t>Bleeding gums</a:t>
                      </a:r>
                    </a:p>
                    <a:p>
                      <a:pPr marL="342900" lvl="0" indent="-342900">
                        <a:buFont typeface="Arial" pitchFamily="34" charset="0"/>
                        <a:buChar char="•"/>
                      </a:pPr>
                      <a:r>
                        <a:rPr lang="en-US" sz="2200" dirty="0" smtClean="0">
                          <a:solidFill>
                            <a:srgbClr val="070605"/>
                          </a:solidFill>
                        </a:rPr>
                        <a:t>Nose bleeds</a:t>
                      </a:r>
                    </a:p>
                    <a:p>
                      <a:pPr marL="342900" lvl="0" indent="-342900">
                        <a:buFont typeface="Arial" pitchFamily="34" charset="0"/>
                        <a:buChar char="•"/>
                      </a:pPr>
                      <a:r>
                        <a:rPr lang="en-US" sz="2200" dirty="0" smtClean="0">
                          <a:solidFill>
                            <a:srgbClr val="070605"/>
                          </a:solidFill>
                        </a:rPr>
                        <a:t>Bruising </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buFont typeface="Arial" pitchFamily="34" charset="0"/>
                        <a:buChar char="•"/>
                      </a:pPr>
                      <a:r>
                        <a:rPr lang="en-US" sz="2200" dirty="0" smtClean="0">
                          <a:solidFill>
                            <a:srgbClr val="070605"/>
                          </a:solidFill>
                        </a:rPr>
                        <a:t>Deep vein thrombosis (DVT)</a:t>
                      </a:r>
                    </a:p>
                    <a:p>
                      <a:pPr marL="800100" lvl="1" indent="-342900">
                        <a:buFont typeface="Arial" pitchFamily="34" charset="0"/>
                        <a:buChar char="•"/>
                      </a:pPr>
                      <a:r>
                        <a:rPr lang="en-US" sz="2200" dirty="0" smtClean="0">
                          <a:solidFill>
                            <a:srgbClr val="070605"/>
                          </a:solidFill>
                        </a:rPr>
                        <a:t>Redness</a:t>
                      </a:r>
                    </a:p>
                    <a:p>
                      <a:pPr marL="800100" lvl="1" indent="-342900">
                        <a:buFont typeface="Arial" pitchFamily="34" charset="0"/>
                        <a:buChar char="•"/>
                      </a:pPr>
                      <a:r>
                        <a:rPr lang="en-US" sz="2200" dirty="0" smtClean="0">
                          <a:solidFill>
                            <a:srgbClr val="070605"/>
                          </a:solidFill>
                        </a:rPr>
                        <a:t>Pain</a:t>
                      </a:r>
                    </a:p>
                    <a:p>
                      <a:pPr marL="800100" lvl="1" indent="-342900">
                        <a:buFont typeface="Arial" pitchFamily="34" charset="0"/>
                        <a:buChar char="•"/>
                      </a:pPr>
                      <a:r>
                        <a:rPr lang="en-US" sz="2200" dirty="0" smtClean="0">
                          <a:solidFill>
                            <a:srgbClr val="070605"/>
                          </a:solidFill>
                        </a:rPr>
                        <a:t>Warmth </a:t>
                      </a:r>
                    </a:p>
                    <a:p>
                      <a:pPr marL="342900" lvl="0" indent="-342900">
                        <a:buFont typeface="Arial" pitchFamily="34" charset="0"/>
                        <a:buChar char="•"/>
                      </a:pPr>
                      <a:r>
                        <a:rPr lang="en-US" sz="2200" dirty="0" smtClean="0">
                          <a:solidFill>
                            <a:srgbClr val="070605"/>
                          </a:solidFill>
                        </a:rPr>
                        <a:t>Pulmonary embolism (PE)</a:t>
                      </a:r>
                    </a:p>
                    <a:p>
                      <a:pPr marL="800100" lvl="1" indent="-342900">
                        <a:buFont typeface="Arial" pitchFamily="34" charset="0"/>
                        <a:buChar char="•"/>
                      </a:pPr>
                      <a:r>
                        <a:rPr lang="en-US" sz="2200" dirty="0" smtClean="0">
                          <a:solidFill>
                            <a:srgbClr val="070605"/>
                          </a:solidFill>
                        </a:rPr>
                        <a:t>Shortness of breath</a:t>
                      </a:r>
                    </a:p>
                    <a:p>
                      <a:pPr marL="800100" lvl="1" indent="-342900">
                        <a:buFont typeface="Arial" pitchFamily="34" charset="0"/>
                        <a:buChar char="•"/>
                      </a:pPr>
                      <a:r>
                        <a:rPr lang="en-US" sz="2200" dirty="0" smtClean="0">
                          <a:solidFill>
                            <a:srgbClr val="070605"/>
                          </a:solidFill>
                        </a:rPr>
                        <a:t>Chest pain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Questions?</a:t>
            </a:r>
            <a:endParaRPr lang="en-US" sz="4000" dirty="0">
              <a:solidFill>
                <a:srgbClr val="070605"/>
              </a:solidFill>
            </a:endParaRPr>
          </a:p>
        </p:txBody>
      </p:sp>
      <p:pic>
        <p:nvPicPr>
          <p:cNvPr id="3074" name="Picture 2" descr="http://positiveimperative.com/wp-content/uploads/2013/02/question_x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438400"/>
            <a:ext cx="3810000" cy="254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79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sz="4000" dirty="0" smtClean="0">
                <a:solidFill>
                  <a:srgbClr val="070605"/>
                </a:solidFill>
              </a:rPr>
              <a:t>Potential Reasons to AVOID Anticoagulation</a:t>
            </a:r>
            <a:endParaRPr lang="en-US" sz="4000" dirty="0">
              <a:solidFill>
                <a:srgbClr val="070605"/>
              </a:solidFill>
            </a:endParaRPr>
          </a:p>
        </p:txBody>
      </p:sp>
      <p:sp>
        <p:nvSpPr>
          <p:cNvPr id="3" name="Content Placeholder 2"/>
          <p:cNvSpPr>
            <a:spLocks noGrp="1"/>
          </p:cNvSpPr>
          <p:nvPr>
            <p:ph idx="1"/>
          </p:nvPr>
        </p:nvSpPr>
        <p:spPr>
          <a:xfrm>
            <a:off x="457200" y="1752600"/>
            <a:ext cx="7620000" cy="4800600"/>
          </a:xfrm>
        </p:spPr>
        <p:txBody>
          <a:bodyPr>
            <a:normAutofit/>
          </a:bodyPr>
          <a:lstStyle/>
          <a:p>
            <a:r>
              <a:rPr lang="en-US" sz="2400" dirty="0" smtClean="0">
                <a:solidFill>
                  <a:srgbClr val="070605"/>
                </a:solidFill>
              </a:rPr>
              <a:t>Severe liver impairment</a:t>
            </a:r>
          </a:p>
          <a:p>
            <a:r>
              <a:rPr lang="en-US" sz="2400" dirty="0" smtClean="0">
                <a:solidFill>
                  <a:srgbClr val="070605"/>
                </a:solidFill>
              </a:rPr>
              <a:t>Alcoholism </a:t>
            </a:r>
          </a:p>
          <a:p>
            <a:r>
              <a:rPr lang="en-US" sz="2400" dirty="0" smtClean="0">
                <a:solidFill>
                  <a:srgbClr val="070605"/>
                </a:solidFill>
              </a:rPr>
              <a:t>Active bleeding </a:t>
            </a:r>
          </a:p>
          <a:p>
            <a:r>
              <a:rPr lang="en-US" sz="2400" dirty="0" smtClean="0">
                <a:solidFill>
                  <a:srgbClr val="070605"/>
                </a:solidFill>
              </a:rPr>
              <a:t>History of bleeding</a:t>
            </a:r>
          </a:p>
          <a:p>
            <a:r>
              <a:rPr lang="en-US" sz="2400" dirty="0" smtClean="0">
                <a:solidFill>
                  <a:srgbClr val="070605"/>
                </a:solidFill>
              </a:rPr>
              <a:t>Current ulcers</a:t>
            </a:r>
          </a:p>
          <a:p>
            <a:r>
              <a:rPr lang="en-US" sz="2400" dirty="0" smtClean="0">
                <a:solidFill>
                  <a:srgbClr val="070605"/>
                </a:solidFill>
              </a:rPr>
              <a:t>Uncontrolled high blood pressure</a:t>
            </a:r>
          </a:p>
          <a:p>
            <a:r>
              <a:rPr lang="en-US" sz="2400" dirty="0" smtClean="0">
                <a:solidFill>
                  <a:srgbClr val="070605"/>
                </a:solidFill>
              </a:rPr>
              <a:t>High fall risk or frequent falls</a:t>
            </a:r>
          </a:p>
        </p:txBody>
      </p:sp>
      <p:sp>
        <p:nvSpPr>
          <p:cNvPr id="4" name="TextBox 3"/>
          <p:cNvSpPr txBox="1"/>
          <p:nvPr/>
        </p:nvSpPr>
        <p:spPr>
          <a:xfrm>
            <a:off x="0" y="6611779"/>
            <a:ext cx="8153400" cy="246221"/>
          </a:xfrm>
          <a:prstGeom prst="rect">
            <a:avLst/>
          </a:prstGeom>
          <a:noFill/>
        </p:spPr>
        <p:txBody>
          <a:bodyPr wrap="square" rtlCol="0">
            <a:spAutoFit/>
          </a:bodyPr>
          <a:lstStyle/>
          <a:p>
            <a:r>
              <a:rPr lang="en-US" sz="1000" dirty="0" smtClean="0">
                <a:solidFill>
                  <a:srgbClr val="070605"/>
                </a:solidFill>
              </a:rPr>
              <a:t>Man-Son-</a:t>
            </a:r>
            <a:r>
              <a:rPr lang="en-US" sz="1000" dirty="0" err="1" smtClean="0">
                <a:solidFill>
                  <a:srgbClr val="070605"/>
                </a:solidFill>
              </a:rPr>
              <a:t>Hing</a:t>
            </a:r>
            <a:r>
              <a:rPr lang="en-US" sz="1000" dirty="0" smtClean="0">
                <a:solidFill>
                  <a:srgbClr val="070605"/>
                </a:solidFill>
              </a:rPr>
              <a:t> M, </a:t>
            </a:r>
            <a:r>
              <a:rPr lang="en-US" sz="1000" dirty="0" err="1" smtClean="0">
                <a:solidFill>
                  <a:srgbClr val="070605"/>
                </a:solidFill>
              </a:rPr>
              <a:t>Laupacis</a:t>
            </a:r>
            <a:r>
              <a:rPr lang="en-US" sz="1000" dirty="0" smtClean="0">
                <a:solidFill>
                  <a:srgbClr val="070605"/>
                </a:solidFill>
              </a:rPr>
              <a:t> A. Arch Intern Med. 2003;163:1580-1586.</a:t>
            </a:r>
          </a:p>
        </p:txBody>
      </p:sp>
    </p:spTree>
    <p:extLst>
      <p:ext uri="{BB962C8B-B14F-4D97-AF65-F5344CB8AC3E}">
        <p14:creationId xmlns:p14="http://schemas.microsoft.com/office/powerpoint/2010/main" val="73886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Reasons to USE Anticoagulation</a:t>
            </a:r>
            <a:endParaRPr lang="en-US" sz="4000" dirty="0">
              <a:solidFill>
                <a:srgbClr val="070605"/>
              </a:solidFill>
            </a:endParaRPr>
          </a:p>
        </p:txBody>
      </p:sp>
      <p:sp>
        <p:nvSpPr>
          <p:cNvPr id="3" name="Content Placeholder 2"/>
          <p:cNvSpPr>
            <a:spLocks noGrp="1"/>
          </p:cNvSpPr>
          <p:nvPr>
            <p:ph idx="1"/>
          </p:nvPr>
        </p:nvSpPr>
        <p:spPr/>
        <p:txBody>
          <a:bodyPr>
            <a:normAutofit/>
          </a:bodyPr>
          <a:lstStyle/>
          <a:p>
            <a:r>
              <a:rPr lang="en-US" sz="2400" dirty="0" smtClean="0">
                <a:solidFill>
                  <a:srgbClr val="070605"/>
                </a:solidFill>
              </a:rPr>
              <a:t>Acute Coronary Syndromes (ACS)</a:t>
            </a:r>
          </a:p>
          <a:p>
            <a:pPr lvl="1"/>
            <a:r>
              <a:rPr lang="en-US" sz="2400" dirty="0" smtClean="0">
                <a:solidFill>
                  <a:srgbClr val="070605"/>
                </a:solidFill>
              </a:rPr>
              <a:t>Heart attack</a:t>
            </a:r>
          </a:p>
          <a:p>
            <a:pPr lvl="1"/>
            <a:r>
              <a:rPr lang="en-US" sz="2400" dirty="0" smtClean="0">
                <a:solidFill>
                  <a:srgbClr val="070605"/>
                </a:solidFill>
              </a:rPr>
              <a:t>Unstable angina</a:t>
            </a:r>
          </a:p>
          <a:p>
            <a:r>
              <a:rPr lang="en-US" sz="2400" dirty="0" smtClean="0">
                <a:solidFill>
                  <a:srgbClr val="070605"/>
                </a:solidFill>
              </a:rPr>
              <a:t>Atrial Fibrillation</a:t>
            </a:r>
          </a:p>
          <a:p>
            <a:r>
              <a:rPr lang="en-US" sz="2400" dirty="0" smtClean="0">
                <a:solidFill>
                  <a:srgbClr val="070605"/>
                </a:solidFill>
              </a:rPr>
              <a:t>Venous Thromboembolism (VTE)</a:t>
            </a:r>
          </a:p>
          <a:p>
            <a:pPr lvl="1"/>
            <a:r>
              <a:rPr lang="en-US" sz="2400" dirty="0" smtClean="0">
                <a:solidFill>
                  <a:srgbClr val="070605"/>
                </a:solidFill>
              </a:rPr>
              <a:t>Deep vein thrombosis (DVT)</a:t>
            </a:r>
          </a:p>
          <a:p>
            <a:pPr lvl="1"/>
            <a:r>
              <a:rPr lang="en-US" sz="2400" dirty="0" smtClean="0">
                <a:solidFill>
                  <a:srgbClr val="070605"/>
                </a:solidFill>
              </a:rPr>
              <a:t>Pulmonary embolism (PE)</a:t>
            </a:r>
          </a:p>
          <a:p>
            <a:r>
              <a:rPr lang="en-US" sz="2400" dirty="0" smtClean="0">
                <a:solidFill>
                  <a:srgbClr val="070605"/>
                </a:solidFill>
              </a:rPr>
              <a:t>Peripheral Artery Disease</a:t>
            </a:r>
          </a:p>
          <a:p>
            <a:r>
              <a:rPr lang="en-US" sz="2400" dirty="0" smtClean="0">
                <a:solidFill>
                  <a:srgbClr val="070605"/>
                </a:solidFill>
              </a:rPr>
              <a:t>Prosthetic Heart Valve Replacements</a:t>
            </a:r>
          </a:p>
          <a:p>
            <a:r>
              <a:rPr lang="en-US" sz="2400" dirty="0" smtClean="0">
                <a:solidFill>
                  <a:srgbClr val="070605"/>
                </a:solidFill>
              </a:rPr>
              <a:t>Ischemic Stroke </a:t>
            </a:r>
          </a:p>
          <a:p>
            <a:endParaRPr lang="en-US" sz="2400" dirty="0" smtClean="0">
              <a:solidFill>
                <a:srgbClr val="070605"/>
              </a:solidFill>
            </a:endParaRPr>
          </a:p>
          <a:p>
            <a:pPr lvl="1"/>
            <a:endParaRPr lang="en-US" dirty="0">
              <a:solidFill>
                <a:srgbClr val="070605"/>
              </a:solidFill>
            </a:endParaRPr>
          </a:p>
        </p:txBody>
      </p:sp>
      <p:sp>
        <p:nvSpPr>
          <p:cNvPr id="4" name="TextBox 3"/>
          <p:cNvSpPr txBox="1"/>
          <p:nvPr/>
        </p:nvSpPr>
        <p:spPr>
          <a:xfrm>
            <a:off x="0" y="6477000"/>
            <a:ext cx="8382000" cy="400110"/>
          </a:xfrm>
          <a:prstGeom prst="rect">
            <a:avLst/>
          </a:prstGeom>
          <a:noFill/>
        </p:spPr>
        <p:txBody>
          <a:bodyPr wrap="square" rtlCol="0">
            <a:spAutoFit/>
          </a:bodyPr>
          <a:lstStyle/>
          <a:p>
            <a:r>
              <a:rPr lang="en-US" sz="1000" dirty="0" smtClean="0">
                <a:solidFill>
                  <a:srgbClr val="070605"/>
                </a:solidFill>
              </a:rPr>
              <a:t>“Anticoagulation.” American Heart Association . Accessed Online March 12, 2013.  Available at</a:t>
            </a:r>
            <a:r>
              <a:rPr lang="en-US" sz="1000" dirty="0">
                <a:solidFill>
                  <a:srgbClr val="070605"/>
                </a:solidFill>
              </a:rPr>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www.heart.org/HEARTORG/Conditions/CongenitalHeartDefects/TheImpactofCongenitalHeartDefects/Anticoagulation_UCM_307110_Article.jsp&gt;.</a:t>
            </a:r>
            <a:endParaRPr lang="en-US" sz="1000" dirty="0">
              <a:solidFill>
                <a:srgbClr val="070605"/>
              </a:solidFill>
            </a:endParaRPr>
          </a:p>
        </p:txBody>
      </p:sp>
    </p:spTree>
    <p:extLst>
      <p:ext uri="{BB962C8B-B14F-4D97-AF65-F5344CB8AC3E}">
        <p14:creationId xmlns:p14="http://schemas.microsoft.com/office/powerpoint/2010/main" val="2402613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atchlearnlive.heart.org/media/athero-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128345"/>
            <a:ext cx="7747001" cy="43576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lstStyle/>
          <a:p>
            <a:r>
              <a:rPr lang="en-US" sz="4000" dirty="0" smtClean="0">
                <a:solidFill>
                  <a:srgbClr val="070605"/>
                </a:solidFill>
              </a:rPr>
              <a:t>Precursor to Acute </a:t>
            </a:r>
            <a:r>
              <a:rPr lang="en-US" sz="4000" dirty="0">
                <a:solidFill>
                  <a:srgbClr val="070605"/>
                </a:solidFill>
              </a:rPr>
              <a:t>Coronary Syndromes: </a:t>
            </a:r>
            <a:r>
              <a:rPr lang="en-US" sz="4000" dirty="0" smtClean="0">
                <a:solidFill>
                  <a:srgbClr val="070605"/>
                </a:solidFill>
              </a:rPr>
              <a:t>Atherosclerosis</a:t>
            </a:r>
            <a:endParaRPr lang="en-US" sz="4000" dirty="0">
              <a:solidFill>
                <a:srgbClr val="070605"/>
              </a:solidFill>
            </a:endParaRPr>
          </a:p>
        </p:txBody>
      </p:sp>
      <p:sp>
        <p:nvSpPr>
          <p:cNvPr id="7" name="TextBox 6"/>
          <p:cNvSpPr txBox="1"/>
          <p:nvPr/>
        </p:nvSpPr>
        <p:spPr>
          <a:xfrm>
            <a:off x="0" y="6611779"/>
            <a:ext cx="7239000" cy="246221"/>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watchlearnlive.heart.org/CVML_Player.php?moduleSelect=athero&gt;.</a:t>
            </a:r>
            <a:endParaRPr lang="en-US" sz="1000" dirty="0">
              <a:solidFill>
                <a:srgbClr val="070605"/>
              </a:solidFill>
            </a:endParaRPr>
          </a:p>
        </p:txBody>
      </p:sp>
    </p:spTree>
    <p:extLst>
      <p:ext uri="{BB962C8B-B14F-4D97-AF65-F5344CB8AC3E}">
        <p14:creationId xmlns:p14="http://schemas.microsoft.com/office/powerpoint/2010/main" val="999089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70605"/>
                </a:solidFill>
              </a:rPr>
              <a:t>Progression of Atherosclerosis</a:t>
            </a:r>
            <a:endParaRPr lang="en-US" sz="4000" dirty="0">
              <a:solidFill>
                <a:srgbClr val="070605"/>
              </a:solidFill>
            </a:endParaRPr>
          </a:p>
        </p:txBody>
      </p:sp>
      <p:pic>
        <p:nvPicPr>
          <p:cNvPr id="2050" name="Picture 2" descr="http://watchlearnlive.heart.org/media/athero-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981200"/>
            <a:ext cx="7857066"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11779"/>
            <a:ext cx="7239000" cy="246221"/>
          </a:xfrm>
          <a:prstGeom prst="rect">
            <a:avLst/>
          </a:prstGeom>
          <a:noFill/>
        </p:spPr>
        <p:txBody>
          <a:bodyPr wrap="square" rtlCol="0">
            <a:spAutoFit/>
          </a:bodyPr>
          <a:lstStyle/>
          <a:p>
            <a:r>
              <a:rPr lang="en-US" sz="1000" dirty="0">
                <a:solidFill>
                  <a:srgbClr val="070605"/>
                </a:solidFill>
              </a:rPr>
              <a:t>Image available at: </a:t>
            </a:r>
            <a:r>
              <a:rPr lang="en-US" sz="1000" dirty="0" smtClean="0">
                <a:solidFill>
                  <a:srgbClr val="070605"/>
                </a:solidFill>
              </a:rPr>
              <a:t>&lt;http</a:t>
            </a:r>
            <a:r>
              <a:rPr lang="en-US" sz="1000" dirty="0">
                <a:solidFill>
                  <a:srgbClr val="070605"/>
                </a:solidFill>
              </a:rPr>
              <a:t>://</a:t>
            </a:r>
            <a:r>
              <a:rPr lang="en-US" sz="1000" dirty="0" smtClean="0">
                <a:solidFill>
                  <a:srgbClr val="070605"/>
                </a:solidFill>
              </a:rPr>
              <a:t>watchlearnlive.heart.org/CVML_Player.php?moduleSelect=athero&gt;.</a:t>
            </a:r>
            <a:endParaRPr lang="en-US" sz="1000" dirty="0">
              <a:solidFill>
                <a:srgbClr val="070605"/>
              </a:solidFill>
            </a:endParaRPr>
          </a:p>
        </p:txBody>
      </p:sp>
    </p:spTree>
    <p:extLst>
      <p:ext uri="{BB962C8B-B14F-4D97-AF65-F5344CB8AC3E}">
        <p14:creationId xmlns:p14="http://schemas.microsoft.com/office/powerpoint/2010/main" val="38358810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11398</TotalTime>
  <Words>5096</Words>
  <Application>Microsoft Office PowerPoint</Application>
  <PresentationFormat>On-screen Show (4:3)</PresentationFormat>
  <Paragraphs>594</Paragraphs>
  <Slides>59</Slides>
  <Notes>39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Adjacency</vt:lpstr>
      <vt:lpstr>The Art of Anticoagulation: Balancing the  Benefits vs. Risks</vt:lpstr>
      <vt:lpstr>Objectives</vt:lpstr>
      <vt:lpstr>Why Do We Care?</vt:lpstr>
      <vt:lpstr>The Clotting Process: Coagulation</vt:lpstr>
      <vt:lpstr>The Clotting Process: Coagulation</vt:lpstr>
      <vt:lpstr>Potential Reasons to AVOID Anticoagulation</vt:lpstr>
      <vt:lpstr>Reasons to USE Anticoagulation</vt:lpstr>
      <vt:lpstr>Precursor to Acute Coronary Syndromes: Atherosclerosis</vt:lpstr>
      <vt:lpstr>Progression of Atherosclerosis</vt:lpstr>
      <vt:lpstr>Progression of Atherosclerosis</vt:lpstr>
      <vt:lpstr>Progression of Atherosclerosis</vt:lpstr>
      <vt:lpstr>Progression of Atherosclerosis</vt:lpstr>
      <vt:lpstr>Atherosclerosis leading to an  Acute Coronary Syndrome </vt:lpstr>
      <vt:lpstr>Atrial Fibrillation</vt:lpstr>
      <vt:lpstr>Atrial Fibrillation: Factors that Increase Stroke Risk</vt:lpstr>
      <vt:lpstr>Venous Thromboembolism</vt:lpstr>
      <vt:lpstr>Venous Thromboembolism</vt:lpstr>
      <vt:lpstr>Heart Valve Replacement</vt:lpstr>
      <vt:lpstr>Anticoagulant Agents</vt:lpstr>
      <vt:lpstr>Coumadin (warfarin)</vt:lpstr>
      <vt:lpstr>Coumadin (warfarin)</vt:lpstr>
      <vt:lpstr>Coumadin (warfarin)</vt:lpstr>
      <vt:lpstr>Coumadin (warfarin)</vt:lpstr>
      <vt:lpstr>Coumadin (warfarin)</vt:lpstr>
      <vt:lpstr>Coumadin (warfarin)</vt:lpstr>
      <vt:lpstr>Eliquis (apixaban)</vt:lpstr>
      <vt:lpstr>Eliquis (apixaban)</vt:lpstr>
      <vt:lpstr>Eliquis (apixaban)</vt:lpstr>
      <vt:lpstr>Pradaxa (dabigatran)</vt:lpstr>
      <vt:lpstr>Pradaxa (dabigatran)</vt:lpstr>
      <vt:lpstr>Pradaxa (dabigatran)</vt:lpstr>
      <vt:lpstr>Xarelto (rivaroxaban)</vt:lpstr>
      <vt:lpstr>Xarelto (rivaroxaban)</vt:lpstr>
      <vt:lpstr>Xarelto (rivaroxaban)</vt:lpstr>
      <vt:lpstr>Subcutaneous Injection of Anticoagulants</vt:lpstr>
      <vt:lpstr>Lovenox (enoxaparin)</vt:lpstr>
      <vt:lpstr>Lovenox (enoxaparin)</vt:lpstr>
      <vt:lpstr>Lovenox (enoxaparin)</vt:lpstr>
      <vt:lpstr>Arixtra (fondaparinux)</vt:lpstr>
      <vt:lpstr>Arixtra (fondaparinux)</vt:lpstr>
      <vt:lpstr>Arixtra (fondaparinux)</vt:lpstr>
      <vt:lpstr>Antiplatelet Agents</vt:lpstr>
      <vt:lpstr>Ecotrin (aspirin)</vt:lpstr>
      <vt:lpstr>Ecotrin (aspirin)</vt:lpstr>
      <vt:lpstr>Plavix (clopidogrel)</vt:lpstr>
      <vt:lpstr>Plavix (clopidogrel)</vt:lpstr>
      <vt:lpstr>Aggrenox (aspirin/dipyridamole)</vt:lpstr>
      <vt:lpstr>Aggrenox (aspirin/dipyridamole)</vt:lpstr>
      <vt:lpstr>Effient (prasugrel)</vt:lpstr>
      <vt:lpstr>Effient (prasugrel)</vt:lpstr>
      <vt:lpstr>Brilinta (ticagrelor)</vt:lpstr>
      <vt:lpstr>Brilinta (ticagrelor)</vt:lpstr>
      <vt:lpstr>Brilinta (ticagrelor)</vt:lpstr>
      <vt:lpstr>PowerPoint Presentation</vt:lpstr>
      <vt:lpstr>Important Concepts to Remember</vt:lpstr>
      <vt:lpstr>Important Concepts to Remember</vt:lpstr>
      <vt:lpstr>Patient Safety with the *Five Rights*</vt:lpstr>
      <vt:lpstr>Warning Signs with Anticoagulation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Anticoagulation</dc:title>
  <dc:creator>Gina</dc:creator>
  <cp:lastModifiedBy>Gina</cp:lastModifiedBy>
  <cp:revision>80</cp:revision>
  <dcterms:created xsi:type="dcterms:W3CDTF">2013-03-12T00:46:03Z</dcterms:created>
  <dcterms:modified xsi:type="dcterms:W3CDTF">2013-03-29T18:36:04Z</dcterms:modified>
</cp:coreProperties>
</file>