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0"/>
  </p:notesMasterIdLst>
  <p:sldIdLst>
    <p:sldId id="256" r:id="rId2"/>
    <p:sldId id="257" r:id="rId3"/>
    <p:sldId id="258" r:id="rId4"/>
    <p:sldId id="302" r:id="rId5"/>
    <p:sldId id="304" r:id="rId6"/>
    <p:sldId id="305" r:id="rId7"/>
    <p:sldId id="303" r:id="rId8"/>
    <p:sldId id="311" r:id="rId9"/>
    <p:sldId id="261" r:id="rId10"/>
    <p:sldId id="300" r:id="rId11"/>
    <p:sldId id="259" r:id="rId12"/>
    <p:sldId id="260" r:id="rId13"/>
    <p:sldId id="265" r:id="rId14"/>
    <p:sldId id="270" r:id="rId15"/>
    <p:sldId id="266" r:id="rId16"/>
    <p:sldId id="271" r:id="rId17"/>
    <p:sldId id="267" r:id="rId18"/>
    <p:sldId id="268" r:id="rId19"/>
    <p:sldId id="272" r:id="rId20"/>
    <p:sldId id="269" r:id="rId21"/>
    <p:sldId id="273" r:id="rId22"/>
    <p:sldId id="274" r:id="rId23"/>
    <p:sldId id="262" r:id="rId24"/>
    <p:sldId id="263" r:id="rId25"/>
    <p:sldId id="288" r:id="rId26"/>
    <p:sldId id="289" r:id="rId27"/>
    <p:sldId id="290" r:id="rId28"/>
    <p:sldId id="291" r:id="rId29"/>
    <p:sldId id="292" r:id="rId30"/>
    <p:sldId id="293" r:id="rId31"/>
    <p:sldId id="301" r:id="rId32"/>
    <p:sldId id="294" r:id="rId33"/>
    <p:sldId id="296" r:id="rId34"/>
    <p:sldId id="297" r:id="rId35"/>
    <p:sldId id="298" r:id="rId36"/>
    <p:sldId id="264" r:id="rId37"/>
    <p:sldId id="275" r:id="rId38"/>
    <p:sldId id="279" r:id="rId39"/>
    <p:sldId id="280" r:id="rId40"/>
    <p:sldId id="281" r:id="rId41"/>
    <p:sldId id="282" r:id="rId42"/>
    <p:sldId id="284" r:id="rId43"/>
    <p:sldId id="285" r:id="rId44"/>
    <p:sldId id="306" r:id="rId45"/>
    <p:sldId id="307" r:id="rId46"/>
    <p:sldId id="308" r:id="rId47"/>
    <p:sldId id="310" r:id="rId48"/>
    <p:sldId id="309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9" autoAdjust="0"/>
    <p:restoredTop sz="74014" autoAdjust="0"/>
  </p:normalViewPr>
  <p:slideViewPr>
    <p:cSldViewPr>
      <p:cViewPr varScale="1">
        <p:scale>
          <a:sx n="54" d="100"/>
          <a:sy n="54" d="100"/>
        </p:scale>
        <p:origin x="-18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6F141C-1CF9-45B5-923E-53CDD9EACA37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E2D079-7CD2-42C6-AA59-FD93AB3A6476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err="1" smtClean="0"/>
            <a:t>Dabigatran</a:t>
          </a:r>
          <a:r>
            <a:rPr lang="en-US" dirty="0" smtClean="0"/>
            <a:t> </a:t>
          </a:r>
          <a:r>
            <a:rPr lang="en-US" dirty="0" err="1" smtClean="0"/>
            <a:t>etexilate</a:t>
          </a:r>
          <a:r>
            <a:rPr lang="en-US" dirty="0" smtClean="0"/>
            <a:t> (</a:t>
          </a:r>
          <a:r>
            <a:rPr lang="en-US" dirty="0" err="1" smtClean="0"/>
            <a:t>prodrug</a:t>
          </a:r>
          <a:r>
            <a:rPr lang="en-US" dirty="0" smtClean="0"/>
            <a:t>)</a:t>
          </a:r>
          <a:endParaRPr lang="en-US" dirty="0"/>
        </a:p>
      </dgm:t>
    </dgm:pt>
    <dgm:pt modelId="{06C5DDD1-1B60-4CF3-8281-93413E4E5F8A}" type="parTrans" cxnId="{0EE13619-165D-42A3-AEE8-44AFE853536B}">
      <dgm:prSet/>
      <dgm:spPr/>
      <dgm:t>
        <a:bodyPr/>
        <a:lstStyle/>
        <a:p>
          <a:endParaRPr lang="en-US"/>
        </a:p>
      </dgm:t>
    </dgm:pt>
    <dgm:pt modelId="{8226A2AB-67B7-4DDC-943E-6C407117CDC1}" type="sibTrans" cxnId="{0EE13619-165D-42A3-AEE8-44AFE853536B}">
      <dgm:prSet/>
      <dgm:spPr/>
      <dgm:t>
        <a:bodyPr/>
        <a:lstStyle/>
        <a:p>
          <a:endParaRPr lang="en-US"/>
        </a:p>
      </dgm:t>
    </dgm:pt>
    <dgm:pt modelId="{6231F406-9472-46C7-9BEB-C02B1EE9DF20}">
      <dgm:prSet phldrT="[Text]"/>
      <dgm:spPr/>
      <dgm:t>
        <a:bodyPr/>
        <a:lstStyle/>
        <a:p>
          <a:r>
            <a:rPr lang="en-US" dirty="0" smtClean="0"/>
            <a:t>Converted </a:t>
          </a:r>
          <a:r>
            <a:rPr lang="en-US" i="1" dirty="0" smtClean="0"/>
            <a:t>in vivo </a:t>
          </a:r>
          <a:r>
            <a:rPr lang="en-US" i="0" dirty="0" smtClean="0"/>
            <a:t>by plasma and hepatic </a:t>
          </a:r>
          <a:r>
            <a:rPr lang="en-US" i="0" dirty="0" err="1" smtClean="0"/>
            <a:t>esterases</a:t>
          </a:r>
          <a:endParaRPr lang="en-US" dirty="0"/>
        </a:p>
      </dgm:t>
    </dgm:pt>
    <dgm:pt modelId="{369418B0-D27D-4F12-AB6C-37CEB50F0A2D}" type="parTrans" cxnId="{C0E49B7B-BCCF-4C57-A546-EF969BF6384D}">
      <dgm:prSet/>
      <dgm:spPr/>
      <dgm:t>
        <a:bodyPr/>
        <a:lstStyle/>
        <a:p>
          <a:endParaRPr lang="en-US"/>
        </a:p>
      </dgm:t>
    </dgm:pt>
    <dgm:pt modelId="{1D76D2F4-9764-47C6-BF74-C3924F3D1A8D}" type="sibTrans" cxnId="{C0E49B7B-BCCF-4C57-A546-EF969BF6384D}">
      <dgm:prSet/>
      <dgm:spPr/>
      <dgm:t>
        <a:bodyPr/>
        <a:lstStyle/>
        <a:p>
          <a:endParaRPr lang="en-US"/>
        </a:p>
      </dgm:t>
    </dgm:pt>
    <dgm:pt modelId="{B25E8872-61B5-486D-9B54-AD3BC4D32299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Active </a:t>
          </a:r>
          <a:r>
            <a:rPr lang="en-US" dirty="0" err="1" smtClean="0"/>
            <a:t>dabigatran</a:t>
          </a:r>
          <a:r>
            <a:rPr lang="en-US" dirty="0" smtClean="0"/>
            <a:t> </a:t>
          </a:r>
          <a:endParaRPr lang="en-US" dirty="0"/>
        </a:p>
      </dgm:t>
    </dgm:pt>
    <dgm:pt modelId="{EAA959FA-568C-4BD9-97C1-6CA35B08F37A}" type="parTrans" cxnId="{828DA33F-BEB6-4E70-849F-7F222821E2B8}">
      <dgm:prSet/>
      <dgm:spPr/>
      <dgm:t>
        <a:bodyPr/>
        <a:lstStyle/>
        <a:p>
          <a:endParaRPr lang="en-US"/>
        </a:p>
      </dgm:t>
    </dgm:pt>
    <dgm:pt modelId="{4BF099E3-C819-4E73-B09A-73FDAFAFCD6D}" type="sibTrans" cxnId="{828DA33F-BEB6-4E70-849F-7F222821E2B8}">
      <dgm:prSet/>
      <dgm:spPr/>
      <dgm:t>
        <a:bodyPr/>
        <a:lstStyle/>
        <a:p>
          <a:endParaRPr lang="en-US"/>
        </a:p>
      </dgm:t>
    </dgm:pt>
    <dgm:pt modelId="{D4F3A1F3-60D0-4D8A-9B3F-BA688CE50263}">
      <dgm:prSet phldrT="[Text]"/>
      <dgm:spPr/>
      <dgm:t>
        <a:bodyPr/>
        <a:lstStyle/>
        <a:p>
          <a:r>
            <a:rPr lang="en-US" dirty="0" smtClean="0"/>
            <a:t>A specific, direct thrombin (both free &amp; fibrin-bound) inhibitor</a:t>
          </a:r>
          <a:endParaRPr lang="en-US" dirty="0"/>
        </a:p>
      </dgm:t>
    </dgm:pt>
    <dgm:pt modelId="{D31CDD0F-70B3-40F3-858C-B8A2F1BA0CE7}" type="parTrans" cxnId="{DDEB6605-20AA-4997-8723-97149A33F77A}">
      <dgm:prSet/>
      <dgm:spPr/>
      <dgm:t>
        <a:bodyPr/>
        <a:lstStyle/>
        <a:p>
          <a:endParaRPr lang="en-US"/>
        </a:p>
      </dgm:t>
    </dgm:pt>
    <dgm:pt modelId="{F1B1FFE3-A58E-4054-A44D-1A3396872300}" type="sibTrans" cxnId="{DDEB6605-20AA-4997-8723-97149A33F77A}">
      <dgm:prSet/>
      <dgm:spPr/>
      <dgm:t>
        <a:bodyPr/>
        <a:lstStyle/>
        <a:p>
          <a:endParaRPr lang="en-US"/>
        </a:p>
      </dgm:t>
    </dgm:pt>
    <dgm:pt modelId="{51E43B33-2A49-4C3E-83F9-6E30583E1A2A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2800" dirty="0" smtClean="0"/>
            <a:t>Inhibiting coagulation </a:t>
          </a:r>
          <a:endParaRPr lang="en-US" sz="2800" dirty="0"/>
        </a:p>
      </dgm:t>
    </dgm:pt>
    <dgm:pt modelId="{996E983A-59BA-4C3B-9A1E-8F77B3B11FC2}" type="parTrans" cxnId="{48026D6C-5147-4CE6-B71C-2E38CB689CB7}">
      <dgm:prSet/>
      <dgm:spPr/>
      <dgm:t>
        <a:bodyPr/>
        <a:lstStyle/>
        <a:p>
          <a:endParaRPr lang="en-US"/>
        </a:p>
      </dgm:t>
    </dgm:pt>
    <dgm:pt modelId="{A757FED2-D893-447C-AE00-5F1021C32085}" type="sibTrans" cxnId="{48026D6C-5147-4CE6-B71C-2E38CB689CB7}">
      <dgm:prSet/>
      <dgm:spPr/>
      <dgm:t>
        <a:bodyPr/>
        <a:lstStyle/>
        <a:p>
          <a:endParaRPr lang="en-US"/>
        </a:p>
      </dgm:t>
    </dgm:pt>
    <dgm:pt modelId="{C205FE0D-BA8D-4408-B73D-60C7490CDC91}" type="pres">
      <dgm:prSet presAssocID="{2B6F141C-1CF9-45B5-923E-53CDD9EACA3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5106E96-09EC-438A-A2BD-A946EBEBEB21}" type="pres">
      <dgm:prSet presAssocID="{51E43B33-2A49-4C3E-83F9-6E30583E1A2A}" presName="boxAndChildren" presStyleCnt="0"/>
      <dgm:spPr/>
    </dgm:pt>
    <dgm:pt modelId="{C5D2249F-765D-443E-9184-0F1CAAB41693}" type="pres">
      <dgm:prSet presAssocID="{51E43B33-2A49-4C3E-83F9-6E30583E1A2A}" presName="parentTextBox" presStyleLbl="node1" presStyleIdx="0" presStyleCnt="3" custLinFactNeighborX="10185" custLinFactNeighborY="5423"/>
      <dgm:spPr/>
      <dgm:t>
        <a:bodyPr/>
        <a:lstStyle/>
        <a:p>
          <a:endParaRPr lang="en-US"/>
        </a:p>
      </dgm:t>
    </dgm:pt>
    <dgm:pt modelId="{649B6C61-295A-4963-B745-298C43456954}" type="pres">
      <dgm:prSet presAssocID="{4BF099E3-C819-4E73-B09A-73FDAFAFCD6D}" presName="sp" presStyleCnt="0"/>
      <dgm:spPr/>
    </dgm:pt>
    <dgm:pt modelId="{E7C0CD16-4933-4CD3-B407-D6E47EE7E506}" type="pres">
      <dgm:prSet presAssocID="{B25E8872-61B5-486D-9B54-AD3BC4D32299}" presName="arrowAndChildren" presStyleCnt="0"/>
      <dgm:spPr/>
    </dgm:pt>
    <dgm:pt modelId="{DBE377DD-691A-4FA3-A46C-1FBCFF5B1B8D}" type="pres">
      <dgm:prSet presAssocID="{B25E8872-61B5-486D-9B54-AD3BC4D32299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66CC36ED-CBD4-4C38-AF75-ABF81819FF0F}" type="pres">
      <dgm:prSet presAssocID="{B25E8872-61B5-486D-9B54-AD3BC4D32299}" presName="arrow" presStyleLbl="node1" presStyleIdx="1" presStyleCnt="3"/>
      <dgm:spPr/>
      <dgm:t>
        <a:bodyPr/>
        <a:lstStyle/>
        <a:p>
          <a:endParaRPr lang="en-US"/>
        </a:p>
      </dgm:t>
    </dgm:pt>
    <dgm:pt modelId="{3808052B-1FE9-4ED2-AD2A-9D164C4F3154}" type="pres">
      <dgm:prSet presAssocID="{B25E8872-61B5-486D-9B54-AD3BC4D32299}" presName="descendantArrow" presStyleCnt="0"/>
      <dgm:spPr/>
    </dgm:pt>
    <dgm:pt modelId="{1F7816A8-BEA8-40C9-9333-B51B197728C8}" type="pres">
      <dgm:prSet presAssocID="{D4F3A1F3-60D0-4D8A-9B3F-BA688CE50263}" presName="childTextArrow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3EA43F-8EF0-4D53-833A-43875D1A7870}" type="pres">
      <dgm:prSet presAssocID="{8226A2AB-67B7-4DDC-943E-6C407117CDC1}" presName="sp" presStyleCnt="0"/>
      <dgm:spPr/>
    </dgm:pt>
    <dgm:pt modelId="{9ADBB328-7315-4BA5-B3E3-3E05DE349172}" type="pres">
      <dgm:prSet presAssocID="{83E2D079-7CD2-42C6-AA59-FD93AB3A6476}" presName="arrowAndChildren" presStyleCnt="0"/>
      <dgm:spPr/>
    </dgm:pt>
    <dgm:pt modelId="{CD3918EC-9F11-4DF4-B156-73B23F62D10F}" type="pres">
      <dgm:prSet presAssocID="{83E2D079-7CD2-42C6-AA59-FD93AB3A6476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2A2E8F73-10B1-4D19-AEA0-C2B16D7D051D}" type="pres">
      <dgm:prSet presAssocID="{83E2D079-7CD2-42C6-AA59-FD93AB3A6476}" presName="arrow" presStyleLbl="node1" presStyleIdx="2" presStyleCnt="3"/>
      <dgm:spPr/>
      <dgm:t>
        <a:bodyPr/>
        <a:lstStyle/>
        <a:p>
          <a:endParaRPr lang="en-US"/>
        </a:p>
      </dgm:t>
    </dgm:pt>
    <dgm:pt modelId="{9AF19726-DE3C-4254-895C-8012042AF6B1}" type="pres">
      <dgm:prSet presAssocID="{83E2D079-7CD2-42C6-AA59-FD93AB3A6476}" presName="descendantArrow" presStyleCnt="0"/>
      <dgm:spPr/>
    </dgm:pt>
    <dgm:pt modelId="{F5982104-93BB-4713-917D-38207A7C3070}" type="pres">
      <dgm:prSet presAssocID="{6231F406-9472-46C7-9BEB-C02B1EE9DF20}" presName="childTextArrow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87AD92-ED51-4105-9CAC-3D8FF2D0811F}" type="presOf" srcId="{83E2D079-7CD2-42C6-AA59-FD93AB3A6476}" destId="{2A2E8F73-10B1-4D19-AEA0-C2B16D7D051D}" srcOrd="1" destOrd="0" presId="urn:microsoft.com/office/officeart/2005/8/layout/process4"/>
    <dgm:cxn modelId="{C0E49B7B-BCCF-4C57-A546-EF969BF6384D}" srcId="{83E2D079-7CD2-42C6-AA59-FD93AB3A6476}" destId="{6231F406-9472-46C7-9BEB-C02B1EE9DF20}" srcOrd="0" destOrd="0" parTransId="{369418B0-D27D-4F12-AB6C-37CEB50F0A2D}" sibTransId="{1D76D2F4-9764-47C6-BF74-C3924F3D1A8D}"/>
    <dgm:cxn modelId="{48026D6C-5147-4CE6-B71C-2E38CB689CB7}" srcId="{2B6F141C-1CF9-45B5-923E-53CDD9EACA37}" destId="{51E43B33-2A49-4C3E-83F9-6E30583E1A2A}" srcOrd="2" destOrd="0" parTransId="{996E983A-59BA-4C3B-9A1E-8F77B3B11FC2}" sibTransId="{A757FED2-D893-447C-AE00-5F1021C32085}"/>
    <dgm:cxn modelId="{366B31C7-0477-4BB3-A399-AFB75DDC242E}" type="presOf" srcId="{B25E8872-61B5-486D-9B54-AD3BC4D32299}" destId="{DBE377DD-691A-4FA3-A46C-1FBCFF5B1B8D}" srcOrd="0" destOrd="0" presId="urn:microsoft.com/office/officeart/2005/8/layout/process4"/>
    <dgm:cxn modelId="{2943CAF5-E941-4356-B728-5E4C719BD2DA}" type="presOf" srcId="{51E43B33-2A49-4C3E-83F9-6E30583E1A2A}" destId="{C5D2249F-765D-443E-9184-0F1CAAB41693}" srcOrd="0" destOrd="0" presId="urn:microsoft.com/office/officeart/2005/8/layout/process4"/>
    <dgm:cxn modelId="{291FCD97-93F2-4055-BCB9-A1DA8C6AEB11}" type="presOf" srcId="{6231F406-9472-46C7-9BEB-C02B1EE9DF20}" destId="{F5982104-93BB-4713-917D-38207A7C3070}" srcOrd="0" destOrd="0" presId="urn:microsoft.com/office/officeart/2005/8/layout/process4"/>
    <dgm:cxn modelId="{47C7F3F6-BDB3-4FEC-B124-CDC242413103}" type="presOf" srcId="{2B6F141C-1CF9-45B5-923E-53CDD9EACA37}" destId="{C205FE0D-BA8D-4408-B73D-60C7490CDC91}" srcOrd="0" destOrd="0" presId="urn:microsoft.com/office/officeart/2005/8/layout/process4"/>
    <dgm:cxn modelId="{0EE13619-165D-42A3-AEE8-44AFE853536B}" srcId="{2B6F141C-1CF9-45B5-923E-53CDD9EACA37}" destId="{83E2D079-7CD2-42C6-AA59-FD93AB3A6476}" srcOrd="0" destOrd="0" parTransId="{06C5DDD1-1B60-4CF3-8281-93413E4E5F8A}" sibTransId="{8226A2AB-67B7-4DDC-943E-6C407117CDC1}"/>
    <dgm:cxn modelId="{E4A37D70-9903-4174-BE6E-BA11EA3101E3}" type="presOf" srcId="{83E2D079-7CD2-42C6-AA59-FD93AB3A6476}" destId="{CD3918EC-9F11-4DF4-B156-73B23F62D10F}" srcOrd="0" destOrd="0" presId="urn:microsoft.com/office/officeart/2005/8/layout/process4"/>
    <dgm:cxn modelId="{828DA33F-BEB6-4E70-849F-7F222821E2B8}" srcId="{2B6F141C-1CF9-45B5-923E-53CDD9EACA37}" destId="{B25E8872-61B5-486D-9B54-AD3BC4D32299}" srcOrd="1" destOrd="0" parTransId="{EAA959FA-568C-4BD9-97C1-6CA35B08F37A}" sibTransId="{4BF099E3-C819-4E73-B09A-73FDAFAFCD6D}"/>
    <dgm:cxn modelId="{F34FCE12-5FF0-4584-A31C-8079E5B4C03B}" type="presOf" srcId="{D4F3A1F3-60D0-4D8A-9B3F-BA688CE50263}" destId="{1F7816A8-BEA8-40C9-9333-B51B197728C8}" srcOrd="0" destOrd="0" presId="urn:microsoft.com/office/officeart/2005/8/layout/process4"/>
    <dgm:cxn modelId="{265D0578-5A80-4729-9FE5-32CF88E24908}" type="presOf" srcId="{B25E8872-61B5-486D-9B54-AD3BC4D32299}" destId="{66CC36ED-CBD4-4C38-AF75-ABF81819FF0F}" srcOrd="1" destOrd="0" presId="urn:microsoft.com/office/officeart/2005/8/layout/process4"/>
    <dgm:cxn modelId="{DDEB6605-20AA-4997-8723-97149A33F77A}" srcId="{B25E8872-61B5-486D-9B54-AD3BC4D32299}" destId="{D4F3A1F3-60D0-4D8A-9B3F-BA688CE50263}" srcOrd="0" destOrd="0" parTransId="{D31CDD0F-70B3-40F3-858C-B8A2F1BA0CE7}" sibTransId="{F1B1FFE3-A58E-4054-A44D-1A3396872300}"/>
    <dgm:cxn modelId="{D2934187-2E2F-4F38-BF39-AED119575212}" type="presParOf" srcId="{C205FE0D-BA8D-4408-B73D-60C7490CDC91}" destId="{B5106E96-09EC-438A-A2BD-A946EBEBEB21}" srcOrd="0" destOrd="0" presId="urn:microsoft.com/office/officeart/2005/8/layout/process4"/>
    <dgm:cxn modelId="{802C22F3-D99B-4F4D-A50A-0D137300E247}" type="presParOf" srcId="{B5106E96-09EC-438A-A2BD-A946EBEBEB21}" destId="{C5D2249F-765D-443E-9184-0F1CAAB41693}" srcOrd="0" destOrd="0" presId="urn:microsoft.com/office/officeart/2005/8/layout/process4"/>
    <dgm:cxn modelId="{5A9E12D4-0CED-4C03-BE1C-81B61EBC16FF}" type="presParOf" srcId="{C205FE0D-BA8D-4408-B73D-60C7490CDC91}" destId="{649B6C61-295A-4963-B745-298C43456954}" srcOrd="1" destOrd="0" presId="urn:microsoft.com/office/officeart/2005/8/layout/process4"/>
    <dgm:cxn modelId="{554424EB-6501-4633-BDA8-D20D22F87BDF}" type="presParOf" srcId="{C205FE0D-BA8D-4408-B73D-60C7490CDC91}" destId="{E7C0CD16-4933-4CD3-B407-D6E47EE7E506}" srcOrd="2" destOrd="0" presId="urn:microsoft.com/office/officeart/2005/8/layout/process4"/>
    <dgm:cxn modelId="{CD1D95DC-E5AE-4791-9020-5258E438718B}" type="presParOf" srcId="{E7C0CD16-4933-4CD3-B407-D6E47EE7E506}" destId="{DBE377DD-691A-4FA3-A46C-1FBCFF5B1B8D}" srcOrd="0" destOrd="0" presId="urn:microsoft.com/office/officeart/2005/8/layout/process4"/>
    <dgm:cxn modelId="{41107218-DE67-45C8-AEA2-08B6259F97D7}" type="presParOf" srcId="{E7C0CD16-4933-4CD3-B407-D6E47EE7E506}" destId="{66CC36ED-CBD4-4C38-AF75-ABF81819FF0F}" srcOrd="1" destOrd="0" presId="urn:microsoft.com/office/officeart/2005/8/layout/process4"/>
    <dgm:cxn modelId="{2685F7D5-1891-4511-8B74-B352DE3E4EDD}" type="presParOf" srcId="{E7C0CD16-4933-4CD3-B407-D6E47EE7E506}" destId="{3808052B-1FE9-4ED2-AD2A-9D164C4F3154}" srcOrd="2" destOrd="0" presId="urn:microsoft.com/office/officeart/2005/8/layout/process4"/>
    <dgm:cxn modelId="{1B01AB6D-95A9-4FB6-A3A8-3978449A547F}" type="presParOf" srcId="{3808052B-1FE9-4ED2-AD2A-9D164C4F3154}" destId="{1F7816A8-BEA8-40C9-9333-B51B197728C8}" srcOrd="0" destOrd="0" presId="urn:microsoft.com/office/officeart/2005/8/layout/process4"/>
    <dgm:cxn modelId="{486D8D30-DAAE-4EDC-99FA-073CB0409A0E}" type="presParOf" srcId="{C205FE0D-BA8D-4408-B73D-60C7490CDC91}" destId="{003EA43F-8EF0-4D53-833A-43875D1A7870}" srcOrd="3" destOrd="0" presId="urn:microsoft.com/office/officeart/2005/8/layout/process4"/>
    <dgm:cxn modelId="{A7D97334-01E7-4A23-9C03-2BD85DD95DD6}" type="presParOf" srcId="{C205FE0D-BA8D-4408-B73D-60C7490CDC91}" destId="{9ADBB328-7315-4BA5-B3E3-3E05DE349172}" srcOrd="4" destOrd="0" presId="urn:microsoft.com/office/officeart/2005/8/layout/process4"/>
    <dgm:cxn modelId="{97821FA1-0FD0-421D-BB11-270C099CFBE0}" type="presParOf" srcId="{9ADBB328-7315-4BA5-B3E3-3E05DE349172}" destId="{CD3918EC-9F11-4DF4-B156-73B23F62D10F}" srcOrd="0" destOrd="0" presId="urn:microsoft.com/office/officeart/2005/8/layout/process4"/>
    <dgm:cxn modelId="{846133A8-F35B-4247-86B4-76BD27E0758E}" type="presParOf" srcId="{9ADBB328-7315-4BA5-B3E3-3E05DE349172}" destId="{2A2E8F73-10B1-4D19-AEA0-C2B16D7D051D}" srcOrd="1" destOrd="0" presId="urn:microsoft.com/office/officeart/2005/8/layout/process4"/>
    <dgm:cxn modelId="{70D584E2-A297-483A-9E1D-D57419746E8B}" type="presParOf" srcId="{9ADBB328-7315-4BA5-B3E3-3E05DE349172}" destId="{9AF19726-DE3C-4254-895C-8012042AF6B1}" srcOrd="2" destOrd="0" presId="urn:microsoft.com/office/officeart/2005/8/layout/process4"/>
    <dgm:cxn modelId="{E713692C-F57D-414F-BF61-C7299F0D99D2}" type="presParOf" srcId="{9AF19726-DE3C-4254-895C-8012042AF6B1}" destId="{F5982104-93BB-4713-917D-38207A7C307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EB66FE-33F8-465D-9C68-41BC4720292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0B92F0D-A1E1-484C-9FE8-DC7D2615345C}">
      <dgm:prSet phldrT="[Text]" custT="1"/>
      <dgm:spPr/>
      <dgm:t>
        <a:bodyPr/>
        <a:lstStyle/>
        <a:p>
          <a:r>
            <a:rPr lang="en-US" sz="2400" dirty="0" smtClean="0"/>
            <a:t>Selective factor </a:t>
          </a:r>
          <a:r>
            <a:rPr lang="en-US" sz="2400" dirty="0" err="1" smtClean="0"/>
            <a:t>Xa</a:t>
          </a:r>
          <a:r>
            <a:rPr lang="en-US" sz="2400" dirty="0" smtClean="0"/>
            <a:t> inhibitor</a:t>
          </a:r>
          <a:endParaRPr lang="en-US" sz="2400" dirty="0"/>
        </a:p>
      </dgm:t>
    </dgm:pt>
    <dgm:pt modelId="{F776F79F-BA0A-4DED-8D8A-0FC466EAA92C}" type="parTrans" cxnId="{4E48A619-5244-4F32-BE12-1A504A9B8F72}">
      <dgm:prSet/>
      <dgm:spPr/>
      <dgm:t>
        <a:bodyPr/>
        <a:lstStyle/>
        <a:p>
          <a:endParaRPr lang="en-US"/>
        </a:p>
      </dgm:t>
    </dgm:pt>
    <dgm:pt modelId="{A0D27A47-812D-4FBC-9715-73FE57B79D20}" type="sibTrans" cxnId="{4E48A619-5244-4F32-BE12-1A504A9B8F72}">
      <dgm:prSet/>
      <dgm:spPr/>
      <dgm:t>
        <a:bodyPr/>
        <a:lstStyle/>
        <a:p>
          <a:endParaRPr lang="en-US"/>
        </a:p>
      </dgm:t>
    </dgm:pt>
    <dgm:pt modelId="{177776B6-AC29-4680-9D24-A712379553C3}">
      <dgm:prSet phldrT="[Text]" custT="1"/>
      <dgm:spPr/>
      <dgm:t>
        <a:bodyPr/>
        <a:lstStyle/>
        <a:p>
          <a:r>
            <a:rPr lang="en-US" sz="2400" dirty="0" smtClean="0"/>
            <a:t>Prevents thrombin generation</a:t>
          </a:r>
          <a:endParaRPr lang="en-US" sz="2400" dirty="0"/>
        </a:p>
      </dgm:t>
    </dgm:pt>
    <dgm:pt modelId="{FBC236C9-C021-4F9C-AD0F-B62C099C95F1}" type="parTrans" cxnId="{76444237-4127-4974-8A29-A6E39275A115}">
      <dgm:prSet/>
      <dgm:spPr/>
      <dgm:t>
        <a:bodyPr/>
        <a:lstStyle/>
        <a:p>
          <a:endParaRPr lang="en-US"/>
        </a:p>
      </dgm:t>
    </dgm:pt>
    <dgm:pt modelId="{0E5E9898-AD73-4EC2-88C8-8ABF8ECD1DF4}" type="sibTrans" cxnId="{76444237-4127-4974-8A29-A6E39275A115}">
      <dgm:prSet/>
      <dgm:spPr/>
      <dgm:t>
        <a:bodyPr/>
        <a:lstStyle/>
        <a:p>
          <a:endParaRPr lang="en-US"/>
        </a:p>
      </dgm:t>
    </dgm:pt>
    <dgm:pt modelId="{F15B4ABA-B5E4-431A-8E8C-E0F2A82BA431}">
      <dgm:prSet phldrT="[Text]" custT="1"/>
      <dgm:spPr/>
      <dgm:t>
        <a:bodyPr/>
        <a:lstStyle/>
        <a:p>
          <a:r>
            <a:rPr lang="en-US" sz="2200" dirty="0" smtClean="0"/>
            <a:t>Prevents thrombus development</a:t>
          </a:r>
          <a:endParaRPr lang="en-US" sz="2200" dirty="0"/>
        </a:p>
      </dgm:t>
    </dgm:pt>
    <dgm:pt modelId="{EA463270-16B4-49DE-B2AA-89C8A11089C0}" type="parTrans" cxnId="{63AE8725-ED4C-47FF-BA15-7D9A97896BBC}">
      <dgm:prSet/>
      <dgm:spPr/>
      <dgm:t>
        <a:bodyPr/>
        <a:lstStyle/>
        <a:p>
          <a:endParaRPr lang="en-US"/>
        </a:p>
      </dgm:t>
    </dgm:pt>
    <dgm:pt modelId="{F2292459-5BCD-4C59-9AF8-EA14C2089CED}" type="sibTrans" cxnId="{63AE8725-ED4C-47FF-BA15-7D9A97896BBC}">
      <dgm:prSet/>
      <dgm:spPr/>
      <dgm:t>
        <a:bodyPr/>
        <a:lstStyle/>
        <a:p>
          <a:endParaRPr lang="en-US"/>
        </a:p>
      </dgm:t>
    </dgm:pt>
    <dgm:pt modelId="{F5DDF1E1-EAD1-43E3-98A0-5FA0F40D3459}">
      <dgm:prSet custT="1"/>
      <dgm:spPr/>
      <dgm:t>
        <a:bodyPr/>
        <a:lstStyle/>
        <a:p>
          <a:r>
            <a:rPr lang="en-US" sz="2200" baseline="0" dirty="0" smtClean="0"/>
            <a:t>Inhibits platelet aggregation</a:t>
          </a:r>
          <a:endParaRPr lang="en-US" sz="2200" baseline="0" dirty="0"/>
        </a:p>
      </dgm:t>
    </dgm:pt>
    <dgm:pt modelId="{B1E0C9C0-5D99-4039-A948-1F769FA45E3E}" type="parTrans" cxnId="{EE4DBAA1-C8C1-4CF3-8FB1-92DDC6E8D226}">
      <dgm:prSet/>
      <dgm:spPr/>
      <dgm:t>
        <a:bodyPr/>
        <a:lstStyle/>
        <a:p>
          <a:endParaRPr lang="en-US"/>
        </a:p>
      </dgm:t>
    </dgm:pt>
    <dgm:pt modelId="{79B4DB40-BE1F-4568-8723-1BA0FCDD8AFA}" type="sibTrans" cxnId="{EE4DBAA1-C8C1-4CF3-8FB1-92DDC6E8D226}">
      <dgm:prSet/>
      <dgm:spPr/>
      <dgm:t>
        <a:bodyPr/>
        <a:lstStyle/>
        <a:p>
          <a:endParaRPr lang="en-US"/>
        </a:p>
      </dgm:t>
    </dgm:pt>
    <dgm:pt modelId="{E9660418-748F-431D-AF6E-F03082F993B9}" type="pres">
      <dgm:prSet presAssocID="{BBEB66FE-33F8-465D-9C68-41BC47202924}" presName="Name0" presStyleCnt="0">
        <dgm:presLayoutVars>
          <dgm:dir/>
          <dgm:resizeHandles val="exact"/>
        </dgm:presLayoutVars>
      </dgm:prSet>
      <dgm:spPr/>
    </dgm:pt>
    <dgm:pt modelId="{79823898-034C-4A02-A170-180BF92B3676}" type="pres">
      <dgm:prSet presAssocID="{B0B92F0D-A1E1-484C-9FE8-DC7D2615345C}" presName="node" presStyleLbl="node1" presStyleIdx="0" presStyleCnt="4" custScaleX="277355" custScaleY="962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0C6BDE-95DC-4AC4-B0AF-6A0A4D4D94A1}" type="pres">
      <dgm:prSet presAssocID="{A0D27A47-812D-4FBC-9715-73FE57B79D20}" presName="sibTrans" presStyleLbl="sibTrans2D1" presStyleIdx="0" presStyleCnt="3"/>
      <dgm:spPr/>
      <dgm:t>
        <a:bodyPr/>
        <a:lstStyle/>
        <a:p>
          <a:endParaRPr lang="en-US"/>
        </a:p>
      </dgm:t>
    </dgm:pt>
    <dgm:pt modelId="{A07E7801-D659-4595-B7C8-72C4D18539F2}" type="pres">
      <dgm:prSet presAssocID="{A0D27A47-812D-4FBC-9715-73FE57B79D20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7A576F0D-ED64-4588-B596-F3D3C7E1A6D7}" type="pres">
      <dgm:prSet presAssocID="{177776B6-AC29-4680-9D24-A712379553C3}" presName="node" presStyleLbl="node1" presStyleIdx="1" presStyleCnt="4" custScaleX="261213" custScaleY="84468" custLinFactX="55549" custLinFactNeighborX="100000" custLinFactNeighborY="21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2E9250-6D4E-493D-A62B-4ECB995EF7D5}" type="pres">
      <dgm:prSet presAssocID="{0E5E9898-AD73-4EC2-88C8-8ABF8ECD1DF4}" presName="sibTrans" presStyleLbl="sibTrans2D1" presStyleIdx="1" presStyleCnt="3" custScaleY="185356"/>
      <dgm:spPr/>
      <dgm:t>
        <a:bodyPr/>
        <a:lstStyle/>
        <a:p>
          <a:endParaRPr lang="en-US"/>
        </a:p>
      </dgm:t>
    </dgm:pt>
    <dgm:pt modelId="{919420AA-5263-46DD-905F-897AAC4AD1A1}" type="pres">
      <dgm:prSet presAssocID="{0E5E9898-AD73-4EC2-88C8-8ABF8ECD1DF4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5D30421E-77B2-47FB-932C-562326443BDC}" type="pres">
      <dgm:prSet presAssocID="{F15B4ABA-B5E4-431A-8E8C-E0F2A82BA431}" presName="node" presStyleLbl="node1" presStyleIdx="2" presStyleCnt="4" custScaleX="273626" custScaleY="97426" custLinFactX="232943" custLinFactNeighborX="300000" custLinFactNeighborY="-664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08CE4-380B-4AD4-942B-297189560390}" type="pres">
      <dgm:prSet presAssocID="{F2292459-5BCD-4C59-9AF8-EA14C2089CED}" presName="sibTrans" presStyleLbl="sibTrans2D1" presStyleIdx="2" presStyleCnt="3" custAng="17611120" custScaleX="552286" custScaleY="143573" custLinFactX="-400000" custLinFactY="120090" custLinFactNeighborX="-408633" custLinFactNeighborY="200000"/>
      <dgm:spPr/>
      <dgm:t>
        <a:bodyPr/>
        <a:lstStyle/>
        <a:p>
          <a:endParaRPr lang="en-US"/>
        </a:p>
      </dgm:t>
    </dgm:pt>
    <dgm:pt modelId="{5F0EFEF8-FEDB-4216-98BD-C0766FD43DF0}" type="pres">
      <dgm:prSet presAssocID="{F2292459-5BCD-4C59-9AF8-EA14C2089CED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3B321DF2-5825-427A-8E89-B211F5873B67}" type="pres">
      <dgm:prSet presAssocID="{F5DDF1E1-EAD1-43E3-98A0-5FA0F40D3459}" presName="node" presStyleLbl="node1" presStyleIdx="3" presStyleCnt="4" custScaleX="246473" custScaleY="105310" custLinFactX="-14101" custLinFactNeighborX="-100000" custLinFactNeighborY="578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5C4228B-E1A9-4314-8A67-36C2760D09C9}" type="presOf" srcId="{B0B92F0D-A1E1-484C-9FE8-DC7D2615345C}" destId="{79823898-034C-4A02-A170-180BF92B3676}" srcOrd="0" destOrd="0" presId="urn:microsoft.com/office/officeart/2005/8/layout/process1"/>
    <dgm:cxn modelId="{8301BE5D-DAAC-425B-B3B5-8EE4EA66846E}" type="presOf" srcId="{177776B6-AC29-4680-9D24-A712379553C3}" destId="{7A576F0D-ED64-4588-B596-F3D3C7E1A6D7}" srcOrd="0" destOrd="0" presId="urn:microsoft.com/office/officeart/2005/8/layout/process1"/>
    <dgm:cxn modelId="{FAE84B46-22E2-4CD5-8E82-E68C34A723C0}" type="presOf" srcId="{A0D27A47-812D-4FBC-9715-73FE57B79D20}" destId="{A10C6BDE-95DC-4AC4-B0AF-6A0A4D4D94A1}" srcOrd="0" destOrd="0" presId="urn:microsoft.com/office/officeart/2005/8/layout/process1"/>
    <dgm:cxn modelId="{76444237-4127-4974-8A29-A6E39275A115}" srcId="{BBEB66FE-33F8-465D-9C68-41BC47202924}" destId="{177776B6-AC29-4680-9D24-A712379553C3}" srcOrd="1" destOrd="0" parTransId="{FBC236C9-C021-4F9C-AD0F-B62C099C95F1}" sibTransId="{0E5E9898-AD73-4EC2-88C8-8ABF8ECD1DF4}"/>
    <dgm:cxn modelId="{C06B8A46-7EAB-4304-A181-D830075ADCBF}" type="presOf" srcId="{A0D27A47-812D-4FBC-9715-73FE57B79D20}" destId="{A07E7801-D659-4595-B7C8-72C4D18539F2}" srcOrd="1" destOrd="0" presId="urn:microsoft.com/office/officeart/2005/8/layout/process1"/>
    <dgm:cxn modelId="{D7172A66-D17F-4041-A093-1DC556BB4730}" type="presOf" srcId="{F2292459-5BCD-4C59-9AF8-EA14C2089CED}" destId="{49008CE4-380B-4AD4-942B-297189560390}" srcOrd="0" destOrd="0" presId="urn:microsoft.com/office/officeart/2005/8/layout/process1"/>
    <dgm:cxn modelId="{42EF8378-05E3-486D-A4EC-A7CA8A55ECB0}" type="presOf" srcId="{BBEB66FE-33F8-465D-9C68-41BC47202924}" destId="{E9660418-748F-431D-AF6E-F03082F993B9}" srcOrd="0" destOrd="0" presId="urn:microsoft.com/office/officeart/2005/8/layout/process1"/>
    <dgm:cxn modelId="{4C0A115E-9432-45BD-BA1C-A925855F5E14}" type="presOf" srcId="{F5DDF1E1-EAD1-43E3-98A0-5FA0F40D3459}" destId="{3B321DF2-5825-427A-8E89-B211F5873B67}" srcOrd="0" destOrd="0" presId="urn:microsoft.com/office/officeart/2005/8/layout/process1"/>
    <dgm:cxn modelId="{4E48A619-5244-4F32-BE12-1A504A9B8F72}" srcId="{BBEB66FE-33F8-465D-9C68-41BC47202924}" destId="{B0B92F0D-A1E1-484C-9FE8-DC7D2615345C}" srcOrd="0" destOrd="0" parTransId="{F776F79F-BA0A-4DED-8D8A-0FC466EAA92C}" sibTransId="{A0D27A47-812D-4FBC-9715-73FE57B79D20}"/>
    <dgm:cxn modelId="{63AE8725-ED4C-47FF-BA15-7D9A97896BBC}" srcId="{BBEB66FE-33F8-465D-9C68-41BC47202924}" destId="{F15B4ABA-B5E4-431A-8E8C-E0F2A82BA431}" srcOrd="2" destOrd="0" parTransId="{EA463270-16B4-49DE-B2AA-89C8A11089C0}" sibTransId="{F2292459-5BCD-4C59-9AF8-EA14C2089CED}"/>
    <dgm:cxn modelId="{836B01CA-CEC7-43B5-A294-886668F6C869}" type="presOf" srcId="{0E5E9898-AD73-4EC2-88C8-8ABF8ECD1DF4}" destId="{B22E9250-6D4E-493D-A62B-4ECB995EF7D5}" srcOrd="0" destOrd="0" presId="urn:microsoft.com/office/officeart/2005/8/layout/process1"/>
    <dgm:cxn modelId="{BA0900CA-D1CC-4FC0-9378-60D43D881333}" type="presOf" srcId="{F2292459-5BCD-4C59-9AF8-EA14C2089CED}" destId="{5F0EFEF8-FEDB-4216-98BD-C0766FD43DF0}" srcOrd="1" destOrd="0" presId="urn:microsoft.com/office/officeart/2005/8/layout/process1"/>
    <dgm:cxn modelId="{EE4DBAA1-C8C1-4CF3-8FB1-92DDC6E8D226}" srcId="{BBEB66FE-33F8-465D-9C68-41BC47202924}" destId="{F5DDF1E1-EAD1-43E3-98A0-5FA0F40D3459}" srcOrd="3" destOrd="0" parTransId="{B1E0C9C0-5D99-4039-A948-1F769FA45E3E}" sibTransId="{79B4DB40-BE1F-4568-8723-1BA0FCDD8AFA}"/>
    <dgm:cxn modelId="{E8200495-4702-40D4-ACE5-7A47E66348A5}" type="presOf" srcId="{0E5E9898-AD73-4EC2-88C8-8ABF8ECD1DF4}" destId="{919420AA-5263-46DD-905F-897AAC4AD1A1}" srcOrd="1" destOrd="0" presId="urn:microsoft.com/office/officeart/2005/8/layout/process1"/>
    <dgm:cxn modelId="{08DB40DB-CB32-4B05-A0D2-53E21C524C18}" type="presOf" srcId="{F15B4ABA-B5E4-431A-8E8C-E0F2A82BA431}" destId="{5D30421E-77B2-47FB-932C-562326443BDC}" srcOrd="0" destOrd="0" presId="urn:microsoft.com/office/officeart/2005/8/layout/process1"/>
    <dgm:cxn modelId="{D6D36D1F-E175-4EC1-924E-AC52601A9548}" type="presParOf" srcId="{E9660418-748F-431D-AF6E-F03082F993B9}" destId="{79823898-034C-4A02-A170-180BF92B3676}" srcOrd="0" destOrd="0" presId="urn:microsoft.com/office/officeart/2005/8/layout/process1"/>
    <dgm:cxn modelId="{2602E86A-68C8-46DC-A444-5CF8F29E972A}" type="presParOf" srcId="{E9660418-748F-431D-AF6E-F03082F993B9}" destId="{A10C6BDE-95DC-4AC4-B0AF-6A0A4D4D94A1}" srcOrd="1" destOrd="0" presId="urn:microsoft.com/office/officeart/2005/8/layout/process1"/>
    <dgm:cxn modelId="{256BC8FA-7201-4B78-B2E1-07417FCF438B}" type="presParOf" srcId="{A10C6BDE-95DC-4AC4-B0AF-6A0A4D4D94A1}" destId="{A07E7801-D659-4595-B7C8-72C4D18539F2}" srcOrd="0" destOrd="0" presId="urn:microsoft.com/office/officeart/2005/8/layout/process1"/>
    <dgm:cxn modelId="{05E6D477-E687-49FB-B957-E5C0ABF40F51}" type="presParOf" srcId="{E9660418-748F-431D-AF6E-F03082F993B9}" destId="{7A576F0D-ED64-4588-B596-F3D3C7E1A6D7}" srcOrd="2" destOrd="0" presId="urn:microsoft.com/office/officeart/2005/8/layout/process1"/>
    <dgm:cxn modelId="{F3130BF9-9A11-4CFA-944F-FD6FA65135E0}" type="presParOf" srcId="{E9660418-748F-431D-AF6E-F03082F993B9}" destId="{B22E9250-6D4E-493D-A62B-4ECB995EF7D5}" srcOrd="3" destOrd="0" presId="urn:microsoft.com/office/officeart/2005/8/layout/process1"/>
    <dgm:cxn modelId="{C2D9E40E-2116-4733-9D9E-D2CFEDC98E24}" type="presParOf" srcId="{B22E9250-6D4E-493D-A62B-4ECB995EF7D5}" destId="{919420AA-5263-46DD-905F-897AAC4AD1A1}" srcOrd="0" destOrd="0" presId="urn:microsoft.com/office/officeart/2005/8/layout/process1"/>
    <dgm:cxn modelId="{92044769-56FB-4A7F-8517-A54A4236C0CB}" type="presParOf" srcId="{E9660418-748F-431D-AF6E-F03082F993B9}" destId="{5D30421E-77B2-47FB-932C-562326443BDC}" srcOrd="4" destOrd="0" presId="urn:microsoft.com/office/officeart/2005/8/layout/process1"/>
    <dgm:cxn modelId="{12F5D51C-F5B3-465D-8F33-3D7251543F0F}" type="presParOf" srcId="{E9660418-748F-431D-AF6E-F03082F993B9}" destId="{49008CE4-380B-4AD4-942B-297189560390}" srcOrd="5" destOrd="0" presId="urn:microsoft.com/office/officeart/2005/8/layout/process1"/>
    <dgm:cxn modelId="{68B554DF-BA6E-4519-BF53-D23D5C9EC40B}" type="presParOf" srcId="{49008CE4-380B-4AD4-942B-297189560390}" destId="{5F0EFEF8-FEDB-4216-98BD-C0766FD43DF0}" srcOrd="0" destOrd="0" presId="urn:microsoft.com/office/officeart/2005/8/layout/process1"/>
    <dgm:cxn modelId="{DDF75642-2CDE-4E9A-9569-8039BF7A25D6}" type="presParOf" srcId="{E9660418-748F-431D-AF6E-F03082F993B9}" destId="{3B321DF2-5825-427A-8E89-B211F5873B67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9A1C97-30B2-4609-88AC-C8C59FA8A718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0D5C8B-5178-413A-861A-6368695DE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Estimates the stroke risk in A. fib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</a:t>
            </a:r>
            <a:r>
              <a:rPr lang="en-US" dirty="0" err="1" smtClean="0"/>
              <a:t>CrCl</a:t>
            </a:r>
            <a:r>
              <a:rPr lang="en-US" dirty="0" smtClean="0"/>
              <a:t> 30-50</a:t>
            </a:r>
            <a:r>
              <a:rPr lang="en-US" baseline="0" dirty="0" smtClean="0"/>
              <a:t> + P-</a:t>
            </a:r>
            <a:r>
              <a:rPr lang="en-US" baseline="0" dirty="0" err="1" smtClean="0"/>
              <a:t>gp</a:t>
            </a:r>
            <a:r>
              <a:rPr lang="en-US" baseline="0" dirty="0" smtClean="0"/>
              <a:t> inhibitor: consider dose reduction to 75mg BID</a:t>
            </a:r>
          </a:p>
          <a:p>
            <a:r>
              <a:rPr lang="en-US" dirty="0" smtClean="0"/>
              <a:t>P-</a:t>
            </a:r>
            <a:r>
              <a:rPr lang="en-US" dirty="0" err="1" smtClean="0"/>
              <a:t>gp</a:t>
            </a:r>
            <a:r>
              <a:rPr lang="en-US" dirty="0" smtClean="0"/>
              <a:t> is an efflux transporter</a:t>
            </a:r>
            <a:r>
              <a:rPr lang="en-US" baseline="0" dirty="0" smtClean="0"/>
              <a:t> found in the intestine, liver, and kidney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 a substrate of CYP P450</a:t>
            </a:r>
          </a:p>
          <a:p>
            <a:r>
              <a:rPr lang="en-US" dirty="0" smtClean="0"/>
              <a:t>P-glycoprotein substrate</a:t>
            </a:r>
          </a:p>
          <a:p>
            <a:pPr lvl="1"/>
            <a:r>
              <a:rPr lang="en-US" dirty="0" smtClean="0"/>
              <a:t>P-</a:t>
            </a:r>
            <a:r>
              <a:rPr lang="en-US" dirty="0" err="1" smtClean="0"/>
              <a:t>gp</a:t>
            </a:r>
            <a:r>
              <a:rPr lang="en-US" dirty="0" smtClean="0"/>
              <a:t> inhibitors</a:t>
            </a:r>
          </a:p>
          <a:p>
            <a:pPr lvl="2"/>
            <a:r>
              <a:rPr lang="en-US" dirty="0" err="1" smtClean="0"/>
              <a:t>Ketoconazole</a:t>
            </a:r>
            <a:r>
              <a:rPr lang="en-US" dirty="0" smtClean="0"/>
              <a:t> – AUC </a:t>
            </a:r>
            <a:r>
              <a:rPr lang="en-US" dirty="0" smtClean="0">
                <a:latin typeface="Arial"/>
                <a:cs typeface="Arial"/>
              </a:rPr>
              <a:t>↑ by 153%</a:t>
            </a:r>
          </a:p>
          <a:p>
            <a:pPr lvl="2"/>
            <a:r>
              <a:rPr lang="en-US" dirty="0" err="1" smtClean="0">
                <a:latin typeface="Arial"/>
                <a:cs typeface="Arial"/>
              </a:rPr>
              <a:t>Verapamil</a:t>
            </a:r>
            <a:r>
              <a:rPr lang="en-US" dirty="0" smtClean="0">
                <a:latin typeface="Arial"/>
                <a:cs typeface="Arial"/>
              </a:rPr>
              <a:t>  - effect depended on formulation and timing of administration of </a:t>
            </a:r>
            <a:r>
              <a:rPr lang="en-US" dirty="0" err="1" smtClean="0">
                <a:latin typeface="Arial"/>
                <a:cs typeface="Arial"/>
              </a:rPr>
              <a:t>verapamil</a:t>
            </a:r>
            <a:r>
              <a:rPr lang="en-US" dirty="0" smtClean="0">
                <a:latin typeface="Arial"/>
                <a:cs typeface="Arial"/>
              </a:rPr>
              <a:t> </a:t>
            </a:r>
          </a:p>
          <a:p>
            <a:pPr lvl="2"/>
            <a:r>
              <a:rPr lang="en-US" dirty="0" smtClean="0">
                <a:latin typeface="Arial"/>
                <a:cs typeface="Arial"/>
              </a:rPr>
              <a:t>	1 hr before  - </a:t>
            </a:r>
            <a:r>
              <a:rPr lang="en-US" dirty="0" smtClean="0"/>
              <a:t>AUC </a:t>
            </a:r>
            <a:r>
              <a:rPr lang="en-US" dirty="0" smtClean="0">
                <a:latin typeface="Arial"/>
                <a:cs typeface="Arial"/>
              </a:rPr>
              <a:t>↑ by 250%</a:t>
            </a:r>
          </a:p>
          <a:p>
            <a:pPr lvl="2"/>
            <a:r>
              <a:rPr lang="en-US" dirty="0" smtClean="0">
                <a:latin typeface="Arial"/>
                <a:cs typeface="Arial"/>
              </a:rPr>
              <a:t>	concurrent</a:t>
            </a:r>
            <a:r>
              <a:rPr lang="en-US" baseline="0" dirty="0" smtClean="0">
                <a:latin typeface="Arial"/>
                <a:cs typeface="Arial"/>
              </a:rPr>
              <a:t> admin - </a:t>
            </a:r>
            <a:r>
              <a:rPr lang="en-US" dirty="0" smtClean="0"/>
              <a:t>AUC </a:t>
            </a:r>
            <a:r>
              <a:rPr lang="en-US" dirty="0" smtClean="0">
                <a:latin typeface="Arial"/>
                <a:cs typeface="Arial"/>
              </a:rPr>
              <a:t>↑ by 170%</a:t>
            </a:r>
          </a:p>
          <a:p>
            <a:pPr lvl="2"/>
            <a:r>
              <a:rPr lang="en-US" dirty="0" smtClean="0">
                <a:latin typeface="Arial"/>
                <a:cs typeface="Arial"/>
              </a:rPr>
              <a:t>	2</a:t>
            </a:r>
            <a:r>
              <a:rPr lang="en-US" baseline="0" dirty="0" smtClean="0">
                <a:latin typeface="Arial"/>
                <a:cs typeface="Arial"/>
              </a:rPr>
              <a:t> hr after – no change</a:t>
            </a:r>
            <a:endParaRPr lang="en-US" dirty="0" smtClean="0">
              <a:latin typeface="Arial"/>
              <a:cs typeface="Arial"/>
            </a:endParaRPr>
          </a:p>
          <a:p>
            <a:pPr lvl="2"/>
            <a:r>
              <a:rPr lang="en-US" dirty="0" err="1" smtClean="0">
                <a:latin typeface="Arial"/>
                <a:cs typeface="Arial"/>
              </a:rPr>
              <a:t>Amiodarone</a:t>
            </a:r>
            <a:r>
              <a:rPr lang="en-US" dirty="0" smtClean="0">
                <a:latin typeface="Arial"/>
                <a:cs typeface="Arial"/>
              </a:rPr>
              <a:t> – AUC ↑ by 58%; renal </a:t>
            </a:r>
            <a:r>
              <a:rPr lang="en-US" dirty="0" err="1" smtClean="0">
                <a:latin typeface="Arial"/>
                <a:cs typeface="Arial"/>
              </a:rPr>
              <a:t>cl</a:t>
            </a:r>
            <a:r>
              <a:rPr lang="en-US" dirty="0" smtClean="0">
                <a:latin typeface="Arial"/>
                <a:cs typeface="Arial"/>
              </a:rPr>
              <a:t> ↑ by 65%</a:t>
            </a:r>
          </a:p>
          <a:p>
            <a:pPr lvl="2"/>
            <a:r>
              <a:rPr lang="en-US" dirty="0" err="1" smtClean="0">
                <a:latin typeface="Arial"/>
                <a:cs typeface="Arial"/>
              </a:rPr>
              <a:t>Quinidine</a:t>
            </a:r>
            <a:r>
              <a:rPr lang="en-US" dirty="0" smtClean="0">
                <a:latin typeface="Arial"/>
                <a:cs typeface="Arial"/>
              </a:rPr>
              <a:t> – AUC ↑ by 53%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P-</a:t>
            </a:r>
            <a:r>
              <a:rPr lang="en-US" dirty="0" err="1" smtClean="0">
                <a:latin typeface="Arial"/>
                <a:cs typeface="Arial"/>
              </a:rPr>
              <a:t>gp</a:t>
            </a:r>
            <a:r>
              <a:rPr lang="en-US" dirty="0" smtClean="0">
                <a:latin typeface="Arial"/>
                <a:cs typeface="Arial"/>
              </a:rPr>
              <a:t> inducers</a:t>
            </a:r>
          </a:p>
          <a:p>
            <a:pPr lvl="2"/>
            <a:r>
              <a:rPr lang="en-US" dirty="0" err="1" smtClean="0">
                <a:latin typeface="Arial"/>
                <a:cs typeface="Arial"/>
              </a:rPr>
              <a:t>Rifampin</a:t>
            </a:r>
            <a:r>
              <a:rPr lang="en-US" dirty="0" smtClean="0">
                <a:latin typeface="Arial"/>
                <a:cs typeface="Arial"/>
              </a:rPr>
              <a:t> – AUC ↓ by 66% (contraindicated)</a:t>
            </a:r>
          </a:p>
          <a:p>
            <a:r>
              <a:rPr lang="en-US" dirty="0" smtClean="0">
                <a:latin typeface="Arial"/>
                <a:cs typeface="Arial"/>
              </a:rPr>
              <a:t>No interaction with PPIs, H</a:t>
            </a:r>
            <a:r>
              <a:rPr lang="en-US" baseline="-25000" dirty="0" smtClean="0">
                <a:latin typeface="Arial"/>
                <a:cs typeface="Arial"/>
              </a:rPr>
              <a:t>2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antag</a:t>
            </a:r>
            <a:r>
              <a:rPr lang="en-US" dirty="0" smtClean="0">
                <a:latin typeface="Arial"/>
                <a:cs typeface="Arial"/>
              </a:rPr>
              <a:t>, or </a:t>
            </a:r>
            <a:r>
              <a:rPr lang="en-US" dirty="0" err="1" smtClean="0">
                <a:latin typeface="Arial"/>
                <a:cs typeface="Arial"/>
              </a:rPr>
              <a:t>digoxin</a:t>
            </a:r>
            <a:endParaRPr lang="en-US" i="1" dirty="0" smtClean="0"/>
          </a:p>
          <a:p>
            <a:r>
              <a:rPr lang="en-US" i="1" dirty="0" err="1" smtClean="0"/>
              <a:t>Dronedarone</a:t>
            </a:r>
            <a:r>
              <a:rPr lang="en-US" i="1" dirty="0" smtClean="0"/>
              <a:t> with </a:t>
            </a:r>
            <a:r>
              <a:rPr lang="en-US" i="1" dirty="0" err="1" smtClean="0"/>
              <a:t>Cl</a:t>
            </a:r>
            <a:r>
              <a:rPr lang="en-US" i="1" baseline="-25000" dirty="0" err="1" smtClean="0"/>
              <a:t>cr</a:t>
            </a:r>
            <a:r>
              <a:rPr lang="en-US" i="1" baseline="-25000" dirty="0" smtClean="0"/>
              <a:t> </a:t>
            </a:r>
            <a:r>
              <a:rPr lang="en-US" i="1" dirty="0" smtClean="0"/>
              <a:t>30-50 </a:t>
            </a:r>
            <a:r>
              <a:rPr lang="en-US" i="1" dirty="0" err="1" smtClean="0"/>
              <a:t>mL</a:t>
            </a:r>
            <a:r>
              <a:rPr lang="en-US" i="1" dirty="0" smtClean="0"/>
              <a:t>/minute:</a:t>
            </a:r>
            <a:r>
              <a:rPr lang="en-US" dirty="0" smtClean="0"/>
              <a:t> Consider </a:t>
            </a:r>
            <a:r>
              <a:rPr lang="en-US" dirty="0" err="1" smtClean="0"/>
              <a:t>dabigatran</a:t>
            </a:r>
            <a:r>
              <a:rPr lang="en-US" dirty="0" smtClean="0"/>
              <a:t> dose reduction to 75 mg twice daily</a:t>
            </a:r>
          </a:p>
          <a:p>
            <a:r>
              <a:rPr lang="en-US" i="1" dirty="0" err="1" smtClean="0"/>
              <a:t>Ketoconazole</a:t>
            </a:r>
            <a:r>
              <a:rPr lang="en-US" i="1" dirty="0" smtClean="0"/>
              <a:t> (oral) with </a:t>
            </a:r>
            <a:r>
              <a:rPr lang="en-US" i="1" dirty="0" err="1" smtClean="0"/>
              <a:t>Cl</a:t>
            </a:r>
            <a:r>
              <a:rPr lang="en-US" i="1" baseline="-25000" dirty="0" err="1" smtClean="0"/>
              <a:t>cr</a:t>
            </a:r>
            <a:r>
              <a:rPr lang="en-US" i="1" baseline="-25000" dirty="0" smtClean="0"/>
              <a:t> </a:t>
            </a:r>
            <a:r>
              <a:rPr lang="en-US" i="1" dirty="0" smtClean="0"/>
              <a:t>30-50 </a:t>
            </a:r>
            <a:r>
              <a:rPr lang="en-US" i="1" dirty="0" err="1" smtClean="0"/>
              <a:t>mL</a:t>
            </a:r>
            <a:r>
              <a:rPr lang="en-US" i="1" dirty="0" smtClean="0"/>
              <a:t>/minute:</a:t>
            </a:r>
            <a:r>
              <a:rPr lang="en-US" dirty="0" smtClean="0"/>
              <a:t> Consider </a:t>
            </a:r>
            <a:r>
              <a:rPr lang="en-US" dirty="0" err="1" smtClean="0"/>
              <a:t>dabigatran</a:t>
            </a:r>
            <a:r>
              <a:rPr lang="en-US" dirty="0" smtClean="0"/>
              <a:t> dose reduction to 75 mg twice daily</a:t>
            </a:r>
          </a:p>
          <a:p>
            <a:r>
              <a:rPr lang="en-US" i="1" dirty="0" smtClean="0"/>
              <a:t>Any P-glycoprotein inhibitor (including </a:t>
            </a:r>
            <a:r>
              <a:rPr lang="en-US" i="1" dirty="0" err="1" smtClean="0"/>
              <a:t>dronedarone</a:t>
            </a:r>
            <a:r>
              <a:rPr lang="en-US" i="1" dirty="0" smtClean="0"/>
              <a:t> and </a:t>
            </a:r>
            <a:r>
              <a:rPr lang="en-US" i="1" dirty="0" err="1" smtClean="0"/>
              <a:t>ketoconazole</a:t>
            </a:r>
            <a:r>
              <a:rPr lang="en-US" i="1" dirty="0" smtClean="0"/>
              <a:t>) with </a:t>
            </a:r>
            <a:r>
              <a:rPr lang="en-US" i="1" dirty="0" err="1" smtClean="0"/>
              <a:t>Cl</a:t>
            </a:r>
            <a:r>
              <a:rPr lang="en-US" i="1" baseline="-25000" dirty="0" err="1" smtClean="0"/>
              <a:t>cr</a:t>
            </a:r>
            <a:r>
              <a:rPr lang="en-US" i="1" baseline="-25000" dirty="0" smtClean="0"/>
              <a:t> </a:t>
            </a:r>
            <a:r>
              <a:rPr lang="en-US" i="1" dirty="0" smtClean="0"/>
              <a:t>15-30 </a:t>
            </a:r>
            <a:r>
              <a:rPr lang="en-US" i="1" dirty="0" err="1" smtClean="0"/>
              <a:t>mL</a:t>
            </a:r>
            <a:r>
              <a:rPr lang="en-US" i="1" dirty="0" smtClean="0"/>
              <a:t>/minute:</a:t>
            </a:r>
            <a:r>
              <a:rPr lang="en-US" dirty="0" smtClean="0"/>
              <a:t> Avoid concurrent use.</a:t>
            </a:r>
          </a:p>
          <a:p>
            <a:r>
              <a:rPr lang="en-US" dirty="0" smtClean="0"/>
              <a:t>P-glycoprotein/ABCB1 Inducers (</a:t>
            </a:r>
            <a:r>
              <a:rPr lang="en-US" dirty="0" err="1" smtClean="0"/>
              <a:t>rifampin</a:t>
            </a:r>
            <a:r>
              <a:rPr lang="en-US" dirty="0" smtClean="0"/>
              <a:t>): May decrease the serum concentration of </a:t>
            </a:r>
            <a:r>
              <a:rPr lang="en-US" dirty="0" err="1" smtClean="0"/>
              <a:t>Dabigatran</a:t>
            </a:r>
            <a:r>
              <a:rPr lang="en-US" dirty="0" smtClean="0"/>
              <a:t> </a:t>
            </a:r>
            <a:r>
              <a:rPr lang="en-US" dirty="0" err="1" smtClean="0"/>
              <a:t>Etexilate</a:t>
            </a:r>
            <a:r>
              <a:rPr lang="en-US" dirty="0" smtClean="0"/>
              <a:t>. Management: Avoid concurrent use of </a:t>
            </a:r>
            <a:r>
              <a:rPr lang="en-US" dirty="0" err="1" smtClean="0"/>
              <a:t>dabigatran</a:t>
            </a:r>
            <a:r>
              <a:rPr lang="en-US" dirty="0" smtClean="0"/>
              <a:t> with a p-glycoprotein inducer when possible. Closely monitor for decreased levels/effects of </a:t>
            </a:r>
            <a:r>
              <a:rPr lang="en-US" dirty="0" err="1" smtClean="0"/>
              <a:t>dabigatran</a:t>
            </a:r>
            <a:r>
              <a:rPr lang="en-US" dirty="0" smtClean="0"/>
              <a:t> if concomitantly administering a p-glycoprotein inducer, particularly strong inducers.</a:t>
            </a:r>
            <a:r>
              <a:rPr lang="en-US" i="1" dirty="0" smtClean="0"/>
              <a:t> Risk X: Avoid combination</a:t>
            </a:r>
            <a:endParaRPr lang="en-US" dirty="0" smtClean="0"/>
          </a:p>
          <a:p>
            <a:r>
              <a:rPr lang="en-US" dirty="0" smtClean="0"/>
              <a:t>P-glycoprotein/ABCB1 Inhibitors: May increase serum concentrations of the active metabolite(s) of </a:t>
            </a:r>
            <a:r>
              <a:rPr lang="en-US" dirty="0" err="1" smtClean="0"/>
              <a:t>Dabigatran</a:t>
            </a:r>
            <a:r>
              <a:rPr lang="en-US" dirty="0" smtClean="0"/>
              <a:t> </a:t>
            </a:r>
            <a:r>
              <a:rPr lang="en-US" dirty="0" err="1" smtClean="0"/>
              <a:t>Etexilate</a:t>
            </a:r>
            <a:r>
              <a:rPr lang="en-US" dirty="0" smtClean="0"/>
              <a:t>. Management: </a:t>
            </a:r>
            <a:r>
              <a:rPr lang="en-US" dirty="0" err="1" smtClean="0"/>
              <a:t>Dabigatran</a:t>
            </a:r>
            <a:r>
              <a:rPr lang="en-US" dirty="0" smtClean="0"/>
              <a:t> dose reductions may be needed. Specific recommendations vary considerably according to US </a:t>
            </a:r>
            <a:r>
              <a:rPr lang="en-US" dirty="0" err="1" smtClean="0"/>
              <a:t>vs</a:t>
            </a:r>
            <a:r>
              <a:rPr lang="en-US" dirty="0" smtClean="0"/>
              <a:t> Canadian labeling, specific P-</a:t>
            </a:r>
            <a:r>
              <a:rPr lang="en-US" dirty="0" err="1" smtClean="0"/>
              <a:t>gp</a:t>
            </a:r>
            <a:r>
              <a:rPr lang="en-US" dirty="0" smtClean="0"/>
              <a:t> inhibitor, renal function, and indication for </a:t>
            </a:r>
            <a:r>
              <a:rPr lang="en-US" dirty="0" err="1" smtClean="0"/>
              <a:t>dabigatran</a:t>
            </a:r>
            <a:r>
              <a:rPr lang="en-US" dirty="0" smtClean="0"/>
              <a:t> treatment. Refer to full monograph or </a:t>
            </a:r>
            <a:r>
              <a:rPr lang="en-US" dirty="0" err="1" smtClean="0"/>
              <a:t>dabigatran</a:t>
            </a:r>
            <a:r>
              <a:rPr lang="en-US" dirty="0" smtClean="0"/>
              <a:t> labeling.</a:t>
            </a:r>
            <a:r>
              <a:rPr lang="en-US" i="1" dirty="0" smtClean="0"/>
              <a:t> Risk D: Consider therapy modification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therapeutic </a:t>
            </a:r>
            <a:r>
              <a:rPr lang="en-US" dirty="0" err="1" smtClean="0"/>
              <a:t>dabigatran</a:t>
            </a:r>
            <a:r>
              <a:rPr lang="en-US" dirty="0" smtClean="0"/>
              <a:t> doses, </a:t>
            </a:r>
            <a:r>
              <a:rPr lang="en-US" dirty="0" err="1" smtClean="0"/>
              <a:t>aPTT</a:t>
            </a:r>
            <a:r>
              <a:rPr lang="en-US" dirty="0" smtClean="0"/>
              <a:t>, ECT (</a:t>
            </a:r>
            <a:r>
              <a:rPr lang="en-US" dirty="0" err="1" smtClean="0"/>
              <a:t>ecarin</a:t>
            </a:r>
            <a:r>
              <a:rPr lang="en-US" dirty="0" smtClean="0"/>
              <a:t> clotting time), and TT (thrombin time) are prolonged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Metabolism: Hepatic; </a:t>
            </a:r>
            <a:r>
              <a:rPr lang="en-US" dirty="0" err="1" smtClean="0"/>
              <a:t>dabigatran</a:t>
            </a:r>
            <a:r>
              <a:rPr lang="en-US" dirty="0" smtClean="0"/>
              <a:t> </a:t>
            </a:r>
            <a:r>
              <a:rPr lang="en-US" dirty="0" err="1" smtClean="0"/>
              <a:t>etexilate</a:t>
            </a:r>
            <a:r>
              <a:rPr lang="en-US" dirty="0" smtClean="0"/>
              <a:t> is rapidly and completely hydrolyzed to </a:t>
            </a:r>
            <a:r>
              <a:rPr lang="en-US" dirty="0" err="1" smtClean="0"/>
              <a:t>dabigatran</a:t>
            </a:r>
            <a:r>
              <a:rPr lang="en-US" dirty="0" smtClean="0"/>
              <a:t> (active form) by plasma and hepatic </a:t>
            </a:r>
            <a:r>
              <a:rPr lang="en-US" dirty="0" err="1" smtClean="0"/>
              <a:t>esterases</a:t>
            </a:r>
            <a:r>
              <a:rPr lang="en-US" dirty="0" smtClean="0"/>
              <a:t>; </a:t>
            </a:r>
            <a:r>
              <a:rPr lang="en-US" dirty="0" err="1" smtClean="0"/>
              <a:t>dabigatran</a:t>
            </a:r>
            <a:r>
              <a:rPr lang="en-US" dirty="0" smtClean="0"/>
              <a:t> undergoes hepatic </a:t>
            </a:r>
            <a:r>
              <a:rPr lang="en-US" dirty="0" err="1" smtClean="0"/>
              <a:t>glucuronidation</a:t>
            </a:r>
            <a:r>
              <a:rPr lang="en-US" dirty="0" smtClean="0"/>
              <a:t> to active </a:t>
            </a:r>
            <a:r>
              <a:rPr lang="en-US" dirty="0" err="1" smtClean="0"/>
              <a:t>acylglucuronide</a:t>
            </a:r>
            <a:r>
              <a:rPr lang="en-US" dirty="0" smtClean="0"/>
              <a:t> isomers (similar activity to parent compound; accounts for &lt;10% of total </a:t>
            </a:r>
            <a:r>
              <a:rPr lang="en-US" dirty="0" err="1" smtClean="0"/>
              <a:t>dabigatran</a:t>
            </a:r>
            <a:r>
              <a:rPr lang="en-US" dirty="0" smtClean="0"/>
              <a:t> in plasma)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specific antidote exists for </a:t>
            </a:r>
            <a:r>
              <a:rPr lang="en-US" dirty="0" err="1" smtClean="0"/>
              <a:t>dabigatran</a:t>
            </a:r>
            <a:r>
              <a:rPr lang="en-US" dirty="0" smtClean="0"/>
              <a:t> reversal. Therapy for severe hemorrhage may include transfusions of fresh frozen plasma, packed red blood cells, or surgical intervention when appropriate (</a:t>
            </a:r>
            <a:r>
              <a:rPr lang="en-US" dirty="0" err="1" smtClean="0"/>
              <a:t>Wann</a:t>
            </a:r>
            <a:r>
              <a:rPr lang="en-US" dirty="0" smtClean="0"/>
              <a:t>, 2011). The use of a </a:t>
            </a:r>
            <a:r>
              <a:rPr lang="en-US" dirty="0" err="1" smtClean="0"/>
              <a:t>prothrombin</a:t>
            </a:r>
            <a:r>
              <a:rPr lang="en-US" dirty="0" smtClean="0"/>
              <a:t> complex concentrate (PCC) (</a:t>
            </a:r>
            <a:r>
              <a:rPr lang="en-US" dirty="0" err="1" smtClean="0"/>
              <a:t>Cofact</a:t>
            </a:r>
            <a:r>
              <a:rPr lang="en-US" dirty="0" smtClean="0"/>
              <a:t>®, not available in the U.S.) has been shown to be </a:t>
            </a:r>
            <a:r>
              <a:rPr lang="en-US" b="1" dirty="0" smtClean="0"/>
              <a:t>ineffective</a:t>
            </a:r>
            <a:r>
              <a:rPr lang="en-US" dirty="0" smtClean="0"/>
              <a:t> for </a:t>
            </a:r>
            <a:r>
              <a:rPr lang="en-US" dirty="0" err="1" smtClean="0"/>
              <a:t>dabigatran</a:t>
            </a:r>
            <a:r>
              <a:rPr lang="en-US" dirty="0" smtClean="0"/>
              <a:t> reversal (</a:t>
            </a:r>
            <a:r>
              <a:rPr lang="en-US" dirty="0" err="1" smtClean="0"/>
              <a:t>Eerenberg</a:t>
            </a:r>
            <a:r>
              <a:rPr lang="en-US" dirty="0" smtClean="0"/>
              <a:t>, 2011).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Dabigatran</a:t>
            </a:r>
            <a:r>
              <a:rPr lang="en-US" dirty="0" smtClean="0"/>
              <a:t> vs. </a:t>
            </a:r>
            <a:r>
              <a:rPr lang="en-US" dirty="0" err="1" smtClean="0"/>
              <a:t>warfarin</a:t>
            </a:r>
            <a:r>
              <a:rPr lang="en-US" dirty="0" smtClean="0"/>
              <a:t> in patients w/ A. Fib</a:t>
            </a:r>
          </a:p>
          <a:p>
            <a:r>
              <a:rPr lang="en-US" dirty="0" smtClean="0"/>
              <a:t>Randomized Evaluation of Long-Term Anticoagulation</a:t>
            </a:r>
            <a:r>
              <a:rPr lang="en-US" baseline="0" dirty="0" smtClean="0"/>
              <a:t> Therapy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 the RE-LY study, 82% of the patients enrolled were ≥65 years of age, with 40% ≥75 years of age. There was a trend towards increased risk of bleeding in elderly patients ≥75 years of age receiving 150 mg twice daily. </a:t>
            </a:r>
            <a:r>
              <a:rPr lang="en-US" dirty="0" err="1" smtClean="0"/>
              <a:t>Dabigatran</a:t>
            </a:r>
            <a:r>
              <a:rPr lang="en-US" dirty="0" smtClean="0"/>
              <a:t> is predominantly eliminated by the kidney; therefore, renal function should be closely monitored in elderly patients.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Indications: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Conversion to </a:t>
            </a:r>
            <a:r>
              <a:rPr lang="en-US" dirty="0" err="1" smtClean="0"/>
              <a:t>warfarin</a:t>
            </a:r>
            <a:r>
              <a:rPr lang="en-US" dirty="0" smtClean="0"/>
              <a:t>: </a:t>
            </a:r>
            <a:r>
              <a:rPr lang="en-US" b="1" dirty="0" smtClean="0"/>
              <a:t>Note:</a:t>
            </a:r>
            <a:r>
              <a:rPr lang="en-US" dirty="0" smtClean="0"/>
              <a:t> </a:t>
            </a:r>
            <a:r>
              <a:rPr lang="en-US" dirty="0" err="1" smtClean="0"/>
              <a:t>Rivaroxaban</a:t>
            </a:r>
            <a:r>
              <a:rPr lang="en-US" dirty="0" smtClean="0"/>
              <a:t> affects INR; therefore, initial INR measurements after initiating </a:t>
            </a:r>
            <a:r>
              <a:rPr lang="en-US" dirty="0" err="1" smtClean="0"/>
              <a:t>warfarin</a:t>
            </a:r>
            <a:r>
              <a:rPr lang="en-US" dirty="0" smtClean="0"/>
              <a:t> may be unreliable</a:t>
            </a:r>
          </a:p>
          <a:p>
            <a:r>
              <a:rPr lang="en-US" dirty="0" smtClean="0"/>
              <a:t>Conversion from continuous infusion </a:t>
            </a:r>
            <a:r>
              <a:rPr lang="en-US" dirty="0" err="1" smtClean="0"/>
              <a:t>unfractionated</a:t>
            </a:r>
            <a:r>
              <a:rPr lang="en-US" dirty="0" smtClean="0"/>
              <a:t> heparin: Initiate </a:t>
            </a:r>
            <a:r>
              <a:rPr lang="en-US" dirty="0" err="1" smtClean="0"/>
              <a:t>rivaroxaban</a:t>
            </a:r>
            <a:r>
              <a:rPr lang="en-US" dirty="0" smtClean="0"/>
              <a:t> at the time of heparin discontinuation</a:t>
            </a:r>
          </a:p>
          <a:p>
            <a:r>
              <a:rPr lang="en-US" dirty="0" smtClean="0"/>
              <a:t>Conversion to continuous infusion </a:t>
            </a:r>
            <a:r>
              <a:rPr lang="en-US" dirty="0" err="1" smtClean="0"/>
              <a:t>unfractionated</a:t>
            </a:r>
            <a:r>
              <a:rPr lang="en-US" dirty="0" smtClean="0"/>
              <a:t> heparin: Initiate continuous infusion </a:t>
            </a:r>
            <a:r>
              <a:rPr lang="en-US" dirty="0" err="1" smtClean="0"/>
              <a:t>unfractionated</a:t>
            </a:r>
            <a:r>
              <a:rPr lang="en-US" dirty="0" smtClean="0"/>
              <a:t> heparin 24 hours after discontinuation of </a:t>
            </a:r>
            <a:r>
              <a:rPr lang="en-US" dirty="0" err="1" smtClean="0"/>
              <a:t>rivaroxaban</a:t>
            </a:r>
            <a:endParaRPr lang="en-US" dirty="0" smtClean="0"/>
          </a:p>
          <a:p>
            <a:r>
              <a:rPr lang="en-US" dirty="0" smtClean="0"/>
              <a:t>Conversion from anticoagulants (other than </a:t>
            </a:r>
            <a:r>
              <a:rPr lang="en-US" dirty="0" err="1" smtClean="0"/>
              <a:t>warfarin</a:t>
            </a:r>
            <a:r>
              <a:rPr lang="en-US" dirty="0" smtClean="0"/>
              <a:t> and continuous infusion </a:t>
            </a:r>
            <a:r>
              <a:rPr lang="en-US" dirty="0" err="1" smtClean="0"/>
              <a:t>unfractionated</a:t>
            </a:r>
            <a:r>
              <a:rPr lang="en-US" dirty="0" smtClean="0"/>
              <a:t> heparin): Discontinue current anticoagulant and initiate </a:t>
            </a:r>
            <a:r>
              <a:rPr lang="en-US" dirty="0" err="1" smtClean="0"/>
              <a:t>rivaroxaban</a:t>
            </a:r>
            <a:r>
              <a:rPr lang="en-US" dirty="0" smtClean="0"/>
              <a:t> ≤2 hours prior to the next regularly scheduled evening dose of the discontinued anticoagulant.</a:t>
            </a:r>
          </a:p>
          <a:p>
            <a:r>
              <a:rPr lang="en-US" dirty="0" smtClean="0"/>
              <a:t>Conversion to other anticoagulants (other than </a:t>
            </a:r>
            <a:r>
              <a:rPr lang="en-US" dirty="0" err="1" smtClean="0"/>
              <a:t>warfarin</a:t>
            </a:r>
            <a:r>
              <a:rPr lang="en-US" dirty="0" smtClean="0"/>
              <a:t>): Initiate the anticoagulant 24 hours after discontinuation of </a:t>
            </a:r>
            <a:r>
              <a:rPr lang="en-US" dirty="0" err="1" smtClean="0"/>
              <a:t>rivaroxaban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decrease in the AUC and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max</a:t>
            </a:r>
            <a:r>
              <a:rPr lang="en-US" dirty="0" smtClean="0"/>
              <a:t> (29% and 56%, respectively) was observed when </a:t>
            </a:r>
            <a:r>
              <a:rPr lang="en-US" dirty="0" err="1" smtClean="0"/>
              <a:t>rivaroxaban</a:t>
            </a:r>
            <a:r>
              <a:rPr lang="en-US" dirty="0" smtClean="0"/>
              <a:t> was delivered to the proximal small intestine; further decreases may be seen with delivery to the distal small intestine or ascending colon. Avoid administering via a feeding tube that delivers the </a:t>
            </a:r>
            <a:r>
              <a:rPr lang="en-US" dirty="0" err="1" smtClean="0"/>
              <a:t>rivaroxaban</a:t>
            </a:r>
            <a:r>
              <a:rPr lang="en-US" dirty="0" smtClean="0"/>
              <a:t> directly into the small intestine or ascending colon.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Inhibits platelet activation and fibrin clot formation via direct, selective and reversible inhibition of factor </a:t>
            </a:r>
            <a:r>
              <a:rPr lang="en-US" dirty="0" err="1" smtClean="0"/>
              <a:t>Xa</a:t>
            </a:r>
            <a:r>
              <a:rPr lang="en-US" dirty="0" smtClean="0"/>
              <a:t> (</a:t>
            </a:r>
            <a:r>
              <a:rPr lang="en-US" dirty="0" err="1" smtClean="0"/>
              <a:t>FXa</a:t>
            </a:r>
            <a:r>
              <a:rPr lang="en-US" dirty="0" smtClean="0"/>
              <a:t>) in both the intrinsic and extrinsic coagulation pathways. </a:t>
            </a:r>
            <a:r>
              <a:rPr lang="en-US" dirty="0" err="1" smtClean="0"/>
              <a:t>FXa</a:t>
            </a:r>
            <a:r>
              <a:rPr lang="en-US" dirty="0" smtClean="0"/>
              <a:t>, as part of the </a:t>
            </a:r>
            <a:r>
              <a:rPr lang="en-US" dirty="0" err="1" smtClean="0"/>
              <a:t>prothrombinase</a:t>
            </a:r>
            <a:r>
              <a:rPr lang="en-US" dirty="0" smtClean="0"/>
              <a:t> complex consisting also of factor </a:t>
            </a:r>
            <a:r>
              <a:rPr lang="en-US" dirty="0" err="1" smtClean="0"/>
              <a:t>Va</a:t>
            </a:r>
            <a:r>
              <a:rPr lang="en-US" dirty="0" smtClean="0"/>
              <a:t>, calcium ions, factor II and </a:t>
            </a:r>
            <a:r>
              <a:rPr lang="en-US" dirty="0" err="1" smtClean="0"/>
              <a:t>phospholipid</a:t>
            </a:r>
            <a:r>
              <a:rPr lang="en-US" dirty="0" smtClean="0"/>
              <a:t>, catalyzes the conversion of </a:t>
            </a:r>
            <a:r>
              <a:rPr lang="en-US" dirty="0" err="1" smtClean="0"/>
              <a:t>prothrombin</a:t>
            </a:r>
            <a:r>
              <a:rPr lang="en-US" dirty="0" smtClean="0"/>
              <a:t> to thrombin. Thrombin both activates platelets and catalyzes the conversion of fibrinogen to fibrin.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 – low</a:t>
            </a:r>
            <a:r>
              <a:rPr lang="en-US" baseline="0" dirty="0" smtClean="0"/>
              <a:t> risk</a:t>
            </a:r>
          </a:p>
          <a:p>
            <a:r>
              <a:rPr lang="en-US" baseline="0" dirty="0" smtClean="0"/>
              <a:t>1 – intermediate risk</a:t>
            </a:r>
          </a:p>
          <a:p>
            <a:r>
              <a:rPr lang="en-US" baseline="0" dirty="0" smtClean="0"/>
              <a:t>2 – high risk</a:t>
            </a:r>
            <a:endParaRPr lang="en-US" dirty="0" smtClean="0"/>
          </a:p>
          <a:p>
            <a:r>
              <a:rPr lang="en-US" dirty="0" smtClean="0"/>
              <a:t>Males are more likely to have A. Fib</a:t>
            </a:r>
          </a:p>
          <a:p>
            <a:r>
              <a:rPr lang="en-US" dirty="0" smtClean="0"/>
              <a:t>But</a:t>
            </a:r>
            <a:r>
              <a:rPr lang="en-US" baseline="0" dirty="0" smtClean="0"/>
              <a:t> females are more likely to have stroke w/A. Fib</a:t>
            </a:r>
          </a:p>
          <a:p>
            <a:r>
              <a:rPr lang="en-US" baseline="0" dirty="0" smtClean="0"/>
              <a:t>Not yet used in the guidelines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Should be avoided</a:t>
            </a:r>
          </a:p>
          <a:p>
            <a:r>
              <a:rPr lang="en-US" dirty="0" smtClean="0"/>
              <a:t>CYP3A4 and P-glycoprotein substrate</a:t>
            </a:r>
          </a:p>
          <a:p>
            <a:pPr lvl="1"/>
            <a:r>
              <a:rPr lang="en-US" dirty="0" smtClean="0"/>
              <a:t>CYP3A4/P-</a:t>
            </a:r>
            <a:r>
              <a:rPr lang="en-US" dirty="0" err="1" smtClean="0"/>
              <a:t>gp</a:t>
            </a:r>
            <a:r>
              <a:rPr lang="en-US" dirty="0" smtClean="0"/>
              <a:t> inhibitors</a:t>
            </a:r>
          </a:p>
          <a:p>
            <a:pPr lvl="2"/>
            <a:r>
              <a:rPr lang="en-US" dirty="0" err="1" smtClean="0"/>
              <a:t>Ketoconazole</a:t>
            </a:r>
            <a:r>
              <a:rPr lang="en-US" dirty="0" smtClean="0"/>
              <a:t> – AUC/</a:t>
            </a:r>
            <a:r>
              <a:rPr lang="en-US" dirty="0" err="1" smtClean="0"/>
              <a:t>Cmax</a:t>
            </a:r>
            <a:r>
              <a:rPr lang="en-US" dirty="0" smtClean="0"/>
              <a:t> </a:t>
            </a:r>
            <a:r>
              <a:rPr lang="en-US" dirty="0" smtClean="0">
                <a:latin typeface="Arial"/>
                <a:cs typeface="Arial"/>
              </a:rPr>
              <a:t>↑ by 100%</a:t>
            </a:r>
          </a:p>
          <a:p>
            <a:pPr lvl="2"/>
            <a:r>
              <a:rPr lang="en-US" dirty="0" err="1" smtClean="0">
                <a:latin typeface="Arial"/>
                <a:cs typeface="Arial"/>
              </a:rPr>
              <a:t>Ritonavir</a:t>
            </a:r>
            <a:r>
              <a:rPr lang="en-US" dirty="0" smtClean="0">
                <a:latin typeface="Arial"/>
                <a:cs typeface="Arial"/>
              </a:rPr>
              <a:t> – AUC/</a:t>
            </a:r>
            <a:r>
              <a:rPr lang="en-US" dirty="0" err="1" smtClean="0">
                <a:latin typeface="Arial"/>
                <a:cs typeface="Arial"/>
              </a:rPr>
              <a:t>Cmax</a:t>
            </a:r>
            <a:r>
              <a:rPr lang="en-US" dirty="0" smtClean="0">
                <a:latin typeface="Arial"/>
                <a:cs typeface="Arial"/>
              </a:rPr>
              <a:t> ↑ by 100%</a:t>
            </a:r>
          </a:p>
          <a:p>
            <a:pPr lvl="2"/>
            <a:r>
              <a:rPr lang="en-US" dirty="0" err="1" smtClean="0">
                <a:latin typeface="Arial"/>
                <a:cs typeface="Arial"/>
              </a:rPr>
              <a:t>Clarithromycin</a:t>
            </a:r>
            <a:r>
              <a:rPr lang="en-US" dirty="0" smtClean="0">
                <a:latin typeface="Arial"/>
                <a:cs typeface="Arial"/>
              </a:rPr>
              <a:t> – AUC/</a:t>
            </a:r>
            <a:r>
              <a:rPr lang="en-US" dirty="0" err="1" smtClean="0">
                <a:latin typeface="Arial"/>
                <a:cs typeface="Arial"/>
              </a:rPr>
              <a:t>Cmax</a:t>
            </a:r>
            <a:r>
              <a:rPr lang="en-US" dirty="0" smtClean="0">
                <a:latin typeface="Arial"/>
                <a:cs typeface="Arial"/>
              </a:rPr>
              <a:t> ↑ by 50%</a:t>
            </a:r>
          </a:p>
          <a:p>
            <a:pPr lvl="2"/>
            <a:r>
              <a:rPr lang="en-US" dirty="0" smtClean="0">
                <a:latin typeface="Arial"/>
                <a:cs typeface="Arial"/>
              </a:rPr>
              <a:t>Erythromycin – AUC/</a:t>
            </a:r>
            <a:r>
              <a:rPr lang="en-US" dirty="0" err="1" smtClean="0">
                <a:latin typeface="Arial"/>
                <a:cs typeface="Arial"/>
              </a:rPr>
              <a:t>Cmax</a:t>
            </a:r>
            <a:r>
              <a:rPr lang="en-US" dirty="0" smtClean="0">
                <a:latin typeface="Arial"/>
                <a:cs typeface="Arial"/>
              </a:rPr>
              <a:t> ↑ by 30%</a:t>
            </a:r>
            <a:endParaRPr lang="en-US" dirty="0" smtClean="0"/>
          </a:p>
          <a:p>
            <a:pPr lvl="1"/>
            <a:r>
              <a:rPr lang="en-US" dirty="0" smtClean="0"/>
              <a:t>CYP3A4/P-</a:t>
            </a:r>
            <a:r>
              <a:rPr lang="en-US" dirty="0" err="1" smtClean="0"/>
              <a:t>gp</a:t>
            </a:r>
            <a:r>
              <a:rPr lang="en-US" dirty="0" smtClean="0"/>
              <a:t> inducers</a:t>
            </a:r>
          </a:p>
          <a:p>
            <a:pPr lvl="2"/>
            <a:r>
              <a:rPr lang="en-US" dirty="0" err="1" smtClean="0"/>
              <a:t>Rifampin</a:t>
            </a:r>
            <a:r>
              <a:rPr lang="en-US" dirty="0" smtClean="0"/>
              <a:t> – AUC </a:t>
            </a:r>
            <a:r>
              <a:rPr lang="en-US" dirty="0" smtClean="0">
                <a:latin typeface="Arial"/>
                <a:cs typeface="Arial"/>
              </a:rPr>
              <a:t>↓ by 50%</a:t>
            </a:r>
            <a:endParaRPr lang="en-US" dirty="0" smtClean="0"/>
          </a:p>
          <a:p>
            <a:r>
              <a:rPr lang="en-US" dirty="0" smtClean="0"/>
              <a:t>No interaction with </a:t>
            </a:r>
            <a:r>
              <a:rPr lang="en-US" dirty="0" err="1" smtClean="0"/>
              <a:t>digoxin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Central nervous system: Syncope (1%)</a:t>
            </a:r>
          </a:p>
          <a:p>
            <a:r>
              <a:rPr lang="en-US" dirty="0" smtClean="0"/>
              <a:t>Dermatologic: </a:t>
            </a:r>
            <a:r>
              <a:rPr lang="en-US" dirty="0" err="1" smtClean="0"/>
              <a:t>Pruritus</a:t>
            </a:r>
            <a:r>
              <a:rPr lang="en-US" dirty="0" smtClean="0"/>
              <a:t> (2%), blister (1%)</a:t>
            </a:r>
          </a:p>
          <a:p>
            <a:r>
              <a:rPr lang="en-US" dirty="0" smtClean="0"/>
              <a:t>Gastrointestinal: Nausea (1%)</a:t>
            </a:r>
          </a:p>
          <a:p>
            <a:r>
              <a:rPr lang="en-US" dirty="0" smtClean="0"/>
              <a:t>Hematologic: Bleeding (DVT prophylaxis: 6% [major: &lt;1%]; </a:t>
            </a:r>
            <a:r>
              <a:rPr lang="en-US" dirty="0" err="1" smtClean="0"/>
              <a:t>atrial</a:t>
            </a:r>
            <a:r>
              <a:rPr lang="en-US" dirty="0" smtClean="0"/>
              <a:t> fibrillation: 21% [major: 6%]), thrombocytopenia (&lt;100,000/mm</a:t>
            </a:r>
            <a:r>
              <a:rPr lang="en-US" baseline="30000" dirty="0" smtClean="0"/>
              <a:t>3</a:t>
            </a:r>
            <a:r>
              <a:rPr lang="en-US" dirty="0" smtClean="0"/>
              <a:t> or &lt;50% baseline: 3%), anemia (1%) </a:t>
            </a:r>
          </a:p>
          <a:p>
            <a:r>
              <a:rPr lang="en-US" dirty="0" smtClean="0"/>
              <a:t>Hepatic: GGT increased (&gt;3 times ULN: 7%), ALT increased (&gt;3 times ULN: 3%), AST increased (&gt;3 times ULN: 3%), </a:t>
            </a:r>
            <a:r>
              <a:rPr lang="en-US" dirty="0" err="1" smtClean="0"/>
              <a:t>bilirubin</a:t>
            </a:r>
            <a:r>
              <a:rPr lang="en-US" dirty="0" smtClean="0"/>
              <a:t> increase (&gt;1.5 times ULN: 3%)</a:t>
            </a:r>
          </a:p>
          <a:p>
            <a:r>
              <a:rPr lang="en-US" dirty="0" smtClean="0"/>
              <a:t>Local: Wound secretion (3%)</a:t>
            </a:r>
          </a:p>
          <a:p>
            <a:r>
              <a:rPr lang="en-US" dirty="0" smtClean="0"/>
              <a:t>Neuromuscular &amp; skeletal: Extremity pain (2%), muscle spasm (1%)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Discontinuation of therapy: </a:t>
            </a:r>
            <a:r>
              <a:rPr lang="en-US" b="1" dirty="0" smtClean="0"/>
              <a:t>[U.S. Boxed Warning]: An increased risk of stroke was noted upon discontinuation of </a:t>
            </a:r>
            <a:r>
              <a:rPr lang="en-US" b="1" dirty="0" err="1" smtClean="0"/>
              <a:t>rivaroxaban</a:t>
            </a:r>
            <a:r>
              <a:rPr lang="en-US" b="1" dirty="0" smtClean="0"/>
              <a:t> in clinical trials of patients with </a:t>
            </a:r>
            <a:r>
              <a:rPr lang="en-US" b="1" dirty="0" err="1" smtClean="0"/>
              <a:t>atrial</a:t>
            </a:r>
            <a:r>
              <a:rPr lang="en-US" b="1" dirty="0" smtClean="0"/>
              <a:t> fibrillation; consider the addition of alternative anticoagulant therapy when discontinuing </a:t>
            </a:r>
            <a:r>
              <a:rPr lang="en-US" b="1" dirty="0" err="1" smtClean="0"/>
              <a:t>rivaroxaban</a:t>
            </a:r>
            <a:r>
              <a:rPr lang="en-US" b="1" dirty="0" smtClean="0"/>
              <a:t> for reasons other than bleeding.</a:t>
            </a:r>
            <a:endParaRPr lang="en-US" dirty="0" smtClean="0"/>
          </a:p>
          <a:p>
            <a:r>
              <a:rPr lang="en-US" dirty="0" smtClean="0"/>
              <a:t>• </a:t>
            </a:r>
            <a:r>
              <a:rPr lang="en-US" dirty="0" err="1" smtClean="0"/>
              <a:t>Neuraxial</a:t>
            </a:r>
            <a:r>
              <a:rPr lang="en-US" dirty="0" smtClean="0"/>
              <a:t> anesthesia: </a:t>
            </a:r>
            <a:r>
              <a:rPr lang="en-US" b="1" dirty="0" smtClean="0"/>
              <a:t>[U.S. Boxed Warning]: Spinal or epidural hematomas, including subsequent paralysis, may occur with </a:t>
            </a:r>
            <a:r>
              <a:rPr lang="en-US" b="1" dirty="0" err="1" smtClean="0"/>
              <a:t>neuraxial</a:t>
            </a:r>
            <a:r>
              <a:rPr lang="en-US" b="1" dirty="0" smtClean="0"/>
              <a:t> anesthesia (epidural or spinal anesthesia) or spinal puncture in patients who are </a:t>
            </a:r>
            <a:r>
              <a:rPr lang="en-US" b="1" dirty="0" err="1" smtClean="0"/>
              <a:t>anticoagulated</a:t>
            </a:r>
            <a:r>
              <a:rPr lang="en-US" b="1" dirty="0" smtClean="0"/>
              <a:t>;</a:t>
            </a:r>
            <a:r>
              <a:rPr lang="en-US" dirty="0" smtClean="0"/>
              <a:t> the risk is increased with concomitant administration of other drugs that affect </a:t>
            </a:r>
            <a:r>
              <a:rPr lang="en-US" dirty="0" err="1" smtClean="0"/>
              <a:t>hemostasis</a:t>
            </a:r>
            <a:r>
              <a:rPr lang="en-US" dirty="0" smtClean="0"/>
              <a:t> (</a:t>
            </a:r>
            <a:r>
              <a:rPr lang="en-US" dirty="0" err="1" smtClean="0"/>
              <a:t>eg</a:t>
            </a:r>
            <a:r>
              <a:rPr lang="en-US" dirty="0" smtClean="0"/>
              <a:t>, NSAIDS, platelet inhibitors, other anticoagulants), in patients with a history of traumatic or repeated epidural or spinal punctures, or a history of spinal deformity or surgery. In patients who receive both </a:t>
            </a:r>
            <a:r>
              <a:rPr lang="en-US" dirty="0" err="1" smtClean="0"/>
              <a:t>rivaroxaban</a:t>
            </a:r>
            <a:r>
              <a:rPr lang="en-US" dirty="0" smtClean="0"/>
              <a:t> and </a:t>
            </a:r>
            <a:r>
              <a:rPr lang="en-US" dirty="0" err="1" smtClean="0"/>
              <a:t>neuraxial</a:t>
            </a:r>
            <a:r>
              <a:rPr lang="en-US" dirty="0" smtClean="0"/>
              <a:t> anesthesia, avoid removal of epidural catheter for at least 18 hours following last </a:t>
            </a:r>
            <a:r>
              <a:rPr lang="en-US" dirty="0" err="1" smtClean="0"/>
              <a:t>rivaroxaban</a:t>
            </a:r>
            <a:r>
              <a:rPr lang="en-US" dirty="0" smtClean="0"/>
              <a:t> dose; avoid </a:t>
            </a:r>
            <a:r>
              <a:rPr lang="en-US" dirty="0" err="1" smtClean="0"/>
              <a:t>rivaroxaban</a:t>
            </a:r>
            <a:r>
              <a:rPr lang="en-US" dirty="0" smtClean="0"/>
              <a:t> administration for at least 6 hours following epidural catheter removal; if traumatic puncture occurs, avoid </a:t>
            </a:r>
            <a:r>
              <a:rPr lang="en-US" dirty="0" err="1" smtClean="0"/>
              <a:t>rivaroxaban</a:t>
            </a:r>
            <a:r>
              <a:rPr lang="en-US" dirty="0" smtClean="0"/>
              <a:t> administration for at least 24 hours. Monitor for signs of neurologic impairment (</a:t>
            </a:r>
            <a:r>
              <a:rPr lang="en-US" dirty="0" err="1" smtClean="0"/>
              <a:t>eg</a:t>
            </a:r>
            <a:r>
              <a:rPr lang="en-US" dirty="0" smtClean="0"/>
              <a:t>, numbness/weakness of legs, bowel/bladder dysfunction); prompt diagnosis and treatment are necessary.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Remember dose ≥15 mg take with food</a:t>
            </a:r>
          </a:p>
          <a:p>
            <a:r>
              <a:rPr lang="en-US" dirty="0" smtClean="0"/>
              <a:t>Protein binding: ~92% to 95% (primarily to albumin)</a:t>
            </a:r>
          </a:p>
          <a:p>
            <a:r>
              <a:rPr lang="en-US" dirty="0" smtClean="0"/>
              <a:t>Metabolism: Hepatic via CYP3A4/5 and CYP2J2</a:t>
            </a:r>
          </a:p>
          <a:p>
            <a:r>
              <a:rPr lang="en-US" dirty="0" smtClean="0"/>
              <a:t>Bioavailability: Absolute bioavailability: 10 mg dose: ~80% to 100%; 20 mg dose: ~66% (fasting; increased with food)</a:t>
            </a:r>
          </a:p>
          <a:p>
            <a:r>
              <a:rPr lang="en-US" dirty="0" smtClean="0"/>
              <a:t>Excretion: Urine (66% primarily via active tubular secretion [36% as unchanged drug; 30% as inactive metabolites]); feces (28% [7% as unchanged drug; 21% as inactive metabolites])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Greater than 50% of patients in the RECORD trials were ≥65 years; 15% were &gt;75 years of age. Efficacy was found to be similar in younger and older patients. </a:t>
            </a:r>
            <a:r>
              <a:rPr lang="en-US" dirty="0" err="1" smtClean="0"/>
              <a:t>Rivaroxaban's</a:t>
            </a:r>
            <a:r>
              <a:rPr lang="en-US" dirty="0" smtClean="0"/>
              <a:t> mean AUC was found to be 52% greater in older men and 39% greater in older women compared to their younger counterparts. The mean AUC was 41% greater in persons &gt;75 years of age. </a:t>
            </a:r>
            <a:r>
              <a:rPr lang="en-US" dirty="0" err="1" smtClean="0"/>
              <a:t>Rivaroxaban's</a:t>
            </a:r>
            <a:r>
              <a:rPr lang="en-US" dirty="0" smtClean="0"/>
              <a:t> half-life in older adults was 11-13 hours. These pharmacokinetic differences are thought to be due to decreased renal clearance.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of a </a:t>
            </a:r>
            <a:r>
              <a:rPr lang="en-US" dirty="0" err="1" smtClean="0"/>
              <a:t>prothrombin</a:t>
            </a:r>
            <a:r>
              <a:rPr lang="en-US" dirty="0" smtClean="0"/>
              <a:t> complex concentrate (PCC) has been shown to reverse the anticoagulant effect of </a:t>
            </a:r>
            <a:r>
              <a:rPr lang="en-US" dirty="0" err="1" smtClean="0"/>
              <a:t>rivaroxaban</a:t>
            </a:r>
            <a:r>
              <a:rPr lang="en-US" dirty="0" smtClean="0"/>
              <a:t>. In a randomized, double-blind, placebo-controlled, crossover trial enrolling healthy volunteers (n=12), subjects were administered either </a:t>
            </a:r>
            <a:r>
              <a:rPr lang="en-US" dirty="0" err="1" smtClean="0"/>
              <a:t>rivaroxaban</a:t>
            </a:r>
            <a:r>
              <a:rPr lang="en-US" dirty="0" smtClean="0"/>
              <a:t> 20 mg twice daily, a dose higher than what is currently approved, or </a:t>
            </a:r>
            <a:r>
              <a:rPr lang="en-US" dirty="0" err="1" smtClean="0"/>
              <a:t>dabigatran</a:t>
            </a:r>
            <a:r>
              <a:rPr lang="en-US" dirty="0" smtClean="0"/>
              <a:t> 150 mg twice daily for 2.5 days followed by administration of 50 int. units/kg of PCC (</a:t>
            </a:r>
            <a:r>
              <a:rPr lang="en-US" dirty="0" err="1" smtClean="0"/>
              <a:t>Cofact</a:t>
            </a:r>
            <a:r>
              <a:rPr lang="en-US" dirty="0" smtClean="0"/>
              <a:t>®, not available in the U.S.), or placebo. </a:t>
            </a:r>
            <a:r>
              <a:rPr lang="en-US" dirty="0" err="1" smtClean="0"/>
              <a:t>Cofact</a:t>
            </a:r>
            <a:r>
              <a:rPr lang="en-US" dirty="0" smtClean="0"/>
              <a:t>® contains factors II, VII, IX, X, protein C, protein S, and </a:t>
            </a:r>
            <a:r>
              <a:rPr lang="en-US" dirty="0" err="1" smtClean="0"/>
              <a:t>antithrombin</a:t>
            </a:r>
            <a:r>
              <a:rPr lang="en-US" dirty="0" smtClean="0"/>
              <a:t>. Upon receipt of PCC in those receiving </a:t>
            </a:r>
            <a:r>
              <a:rPr lang="en-US" dirty="0" err="1" smtClean="0"/>
              <a:t>rivaroxaban</a:t>
            </a:r>
            <a:r>
              <a:rPr lang="en-US" dirty="0" smtClean="0"/>
              <a:t>, the </a:t>
            </a:r>
            <a:r>
              <a:rPr lang="en-US" dirty="0" err="1" smtClean="0"/>
              <a:t>prothrombin</a:t>
            </a:r>
            <a:r>
              <a:rPr lang="en-US" dirty="0" smtClean="0"/>
              <a:t> time and endogenous thrombin potential [ETP], a measure of thrombin generation, normalized immediately or within 15 minutes, respectively, after administration and were sustained for 24 hours whereas administration of PCC did not have an effect on the </a:t>
            </a:r>
            <a:r>
              <a:rPr lang="en-US" dirty="0" err="1" smtClean="0"/>
              <a:t>aPTT</a:t>
            </a:r>
            <a:r>
              <a:rPr lang="en-US" dirty="0" smtClean="0"/>
              <a:t>, ETP, thrombin time, or </a:t>
            </a:r>
            <a:r>
              <a:rPr lang="en-US" dirty="0" err="1" smtClean="0"/>
              <a:t>ecarin</a:t>
            </a:r>
            <a:r>
              <a:rPr lang="en-US" dirty="0" smtClean="0"/>
              <a:t> clotting time in the </a:t>
            </a:r>
            <a:r>
              <a:rPr lang="en-US" dirty="0" err="1" smtClean="0"/>
              <a:t>dabigatran</a:t>
            </a:r>
            <a:r>
              <a:rPr lang="en-US" dirty="0" smtClean="0"/>
              <a:t> group. Interestingly, in the </a:t>
            </a:r>
            <a:r>
              <a:rPr lang="en-US" dirty="0" err="1" smtClean="0"/>
              <a:t>rivaroxaban</a:t>
            </a:r>
            <a:r>
              <a:rPr lang="en-US" dirty="0" smtClean="0"/>
              <a:t> group, ETP continued to rise higher than baseline possibly indicating too high of a dose; therefore, further clinical trials are necessary to determine if lower doses are just as effective; no clinically relevant complications occurred during the trial (</a:t>
            </a:r>
            <a:r>
              <a:rPr lang="en-US" dirty="0" err="1" smtClean="0"/>
              <a:t>Eerenberg</a:t>
            </a:r>
            <a:r>
              <a:rPr lang="en-US" dirty="0" smtClean="0"/>
              <a:t>, 2011). </a:t>
            </a:r>
            <a:r>
              <a:rPr lang="en-US" b="1" dirty="0" smtClean="0"/>
              <a:t>Note:</a:t>
            </a:r>
            <a:r>
              <a:rPr lang="en-US" dirty="0" smtClean="0"/>
              <a:t> The use of a 50 int. unit/kg dose of another PCC may not produce similar results seen in this study; therefore, caution is advised when using other available PCCs for this indication.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Rivaroxaban</a:t>
            </a:r>
            <a:r>
              <a:rPr lang="en-US" baseline="0" dirty="0" smtClean="0"/>
              <a:t> Once Daily Oral Direct Factor </a:t>
            </a:r>
            <a:r>
              <a:rPr lang="en-US" baseline="0" dirty="0" err="1" smtClean="0"/>
              <a:t>Xa</a:t>
            </a:r>
            <a:r>
              <a:rPr lang="en-US" baseline="0" dirty="0" smtClean="0"/>
              <a:t> Inhibition Compared with Vitamin K Antagonism for Prevention of Stroke and Embolism Trial in </a:t>
            </a:r>
            <a:r>
              <a:rPr lang="en-US" baseline="0" dirty="0" err="1" smtClean="0"/>
              <a:t>Atrial</a:t>
            </a:r>
            <a:r>
              <a:rPr lang="en-US" baseline="0" dirty="0" smtClean="0"/>
              <a:t> Fibrillation </a:t>
            </a:r>
          </a:p>
          <a:p>
            <a:r>
              <a:rPr lang="en-US" baseline="0" dirty="0" err="1" smtClean="0"/>
              <a:t>Rivaroxaban</a:t>
            </a:r>
            <a:r>
              <a:rPr lang="en-US" baseline="0" dirty="0" smtClean="0"/>
              <a:t> versus </a:t>
            </a:r>
            <a:r>
              <a:rPr lang="en-US" baseline="0" dirty="0" err="1" smtClean="0"/>
              <a:t>Warfarin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Nonvalvular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Atrial</a:t>
            </a:r>
            <a:r>
              <a:rPr lang="en-US" baseline="0" dirty="0" smtClean="0"/>
              <a:t> Fibrillation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RECORD: Venous Blood Clot Prevention in Major Orthopedic Surgery</a:t>
            </a:r>
          </a:p>
          <a:p>
            <a:r>
              <a:rPr lang="en-US" sz="1200" i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REgulation</a:t>
            </a:r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Coagulation in major Orthopedic surgery reducing the Risk of DVT and PE</a:t>
            </a:r>
          </a:p>
          <a:p>
            <a:r>
              <a:rPr lang="en-US" dirty="0" err="1" smtClean="0"/>
              <a:t>Rivaroxaban</a:t>
            </a:r>
            <a:r>
              <a:rPr lang="en-US" dirty="0" smtClean="0"/>
              <a:t> was superior to </a:t>
            </a:r>
            <a:r>
              <a:rPr lang="en-US" dirty="0" err="1" smtClean="0"/>
              <a:t>enoxaparin</a:t>
            </a:r>
            <a:r>
              <a:rPr lang="en-US" dirty="0" smtClean="0"/>
              <a:t> for </a:t>
            </a:r>
            <a:r>
              <a:rPr lang="en-US" dirty="0" err="1" smtClean="0"/>
              <a:t>thromboprophylaxis</a:t>
            </a:r>
            <a:r>
              <a:rPr lang="en-US" dirty="0" smtClean="0"/>
              <a:t> after total knee </a:t>
            </a:r>
            <a:r>
              <a:rPr lang="en-US" dirty="0" err="1" smtClean="0"/>
              <a:t>arthroplasty</a:t>
            </a:r>
            <a:r>
              <a:rPr lang="en-US" dirty="0" smtClean="0"/>
              <a:t>, with similar rates of bleeding.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2.5-5 mg PO </a:t>
            </a:r>
            <a:r>
              <a:rPr lang="en-US" dirty="0" err="1" smtClean="0"/>
              <a:t>qday</a:t>
            </a:r>
            <a:r>
              <a:rPr lang="en-US" dirty="0" smtClean="0"/>
              <a:t>-bid have been studied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Reversible, direct, selective factor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inhibitor, preventing thrombin generation and thrombus development.  No direct effects on platelet aggregation, but indirectly inhibits platelet aggregation induced by thrombin.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Inhibitors of both CYP3A4 and P-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gp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such as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azole-antifungals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ketoconazole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voriconazole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etc.) and HIV protease inhibitors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ritonavir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 May increase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apixaban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exposure by 2-fold or greater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Inducers of both CYP3A4 and P-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gp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such as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rifampicin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phenytoin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carbamazepine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Phenobarbital, or St. Johns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Wort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May decrease mean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apixaban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AUC by 54% and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kern="1200" baseline="-25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max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by 42% (use with caution)</a:t>
            </a:r>
          </a:p>
          <a:p>
            <a:pPr lvl="1"/>
            <a:r>
              <a:rPr lang="en-US" dirty="0" smtClean="0"/>
              <a:t>CYP3A4/P-</a:t>
            </a:r>
            <a:r>
              <a:rPr lang="en-US" dirty="0" err="1" smtClean="0"/>
              <a:t>gp</a:t>
            </a:r>
            <a:r>
              <a:rPr lang="en-US" dirty="0" smtClean="0"/>
              <a:t> inhibitors</a:t>
            </a:r>
          </a:p>
          <a:p>
            <a:pPr lvl="2"/>
            <a:r>
              <a:rPr lang="en-US" dirty="0" err="1" smtClean="0"/>
              <a:t>Ketoconazole</a:t>
            </a:r>
            <a:r>
              <a:rPr lang="en-US" dirty="0" smtClean="0"/>
              <a:t> – AUC </a:t>
            </a:r>
            <a:r>
              <a:rPr lang="en-US" dirty="0" smtClean="0">
                <a:latin typeface="Arial"/>
                <a:cs typeface="Arial"/>
              </a:rPr>
              <a:t>↑ by 100%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CYP3A4/P-</a:t>
            </a:r>
            <a:r>
              <a:rPr lang="en-US" dirty="0" err="1" smtClean="0">
                <a:latin typeface="Arial"/>
                <a:cs typeface="Arial"/>
              </a:rPr>
              <a:t>gp</a:t>
            </a:r>
            <a:r>
              <a:rPr lang="en-US" dirty="0" smtClean="0">
                <a:latin typeface="Arial"/>
                <a:cs typeface="Arial"/>
              </a:rPr>
              <a:t> inducers</a:t>
            </a:r>
          </a:p>
          <a:p>
            <a:pPr lvl="2"/>
            <a:r>
              <a:rPr lang="en-US" dirty="0" err="1" smtClean="0">
                <a:latin typeface="Arial"/>
                <a:cs typeface="Arial"/>
              </a:rPr>
              <a:t>Rifampin</a:t>
            </a:r>
            <a:r>
              <a:rPr lang="en-US" dirty="0" smtClean="0">
                <a:latin typeface="Arial"/>
                <a:cs typeface="Arial"/>
              </a:rPr>
              <a:t> – AUC ↓ by 50%</a:t>
            </a:r>
          </a:p>
          <a:p>
            <a:r>
              <a:rPr lang="en-US" dirty="0" smtClean="0">
                <a:latin typeface="Arial"/>
                <a:cs typeface="Arial"/>
              </a:rPr>
              <a:t>No interaction with </a:t>
            </a:r>
            <a:r>
              <a:rPr lang="en-US" dirty="0" err="1" smtClean="0">
                <a:latin typeface="Arial"/>
                <a:cs typeface="Arial"/>
              </a:rPr>
              <a:t>digoxin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Lovenox</a:t>
            </a:r>
            <a:r>
              <a:rPr lang="en-US" b="1" dirty="0" smtClean="0"/>
              <a:t> for at</a:t>
            </a:r>
            <a:r>
              <a:rPr lang="en-US" b="1" baseline="0" dirty="0" smtClean="0"/>
              <a:t> least 10 days for hip/knee replacement</a:t>
            </a:r>
            <a:endParaRPr lang="en-US" b="1" dirty="0" smtClean="0"/>
          </a:p>
          <a:p>
            <a:r>
              <a:rPr lang="en-US" b="1" dirty="0" smtClean="0"/>
              <a:t>(1) LMWH (at a usual high-risk dose, started 12 h before surgery or 12 to 24 h after surgery, or 4 to 6 h after surgery at half the usual high-risk dose and then increasing to the usual high-risk dose the following day); (2) </a:t>
            </a:r>
            <a:r>
              <a:rPr lang="en-US" b="1" dirty="0" err="1" smtClean="0"/>
              <a:t>fondaparinux</a:t>
            </a:r>
            <a:r>
              <a:rPr lang="en-US" b="1" dirty="0" smtClean="0"/>
              <a:t> (2.5 mg started 6 to 24 h after surgery); or (3) adjusted-dose VKA started preoperatively or the evening of the surgical day (international normalized ratio [INR] target, 2.5; INR range, 2.0 to 3.0)</a:t>
            </a:r>
            <a:r>
              <a:rPr lang="en-US" dirty="0" smtClean="0"/>
              <a:t> (all Grade 1A)</a:t>
            </a:r>
            <a:r>
              <a:rPr lang="en-US" b="1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smtClean="0"/>
              <a:t>Activated charcoal may be considered (AC in dogs up to 3 hrs after ingestion demonstrated reduced exposure)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Apixaban</a:t>
            </a:r>
            <a:r>
              <a:rPr lang="en-US" baseline="0" dirty="0" smtClean="0"/>
              <a:t> for Reduction in Stroke and Other </a:t>
            </a:r>
            <a:r>
              <a:rPr lang="en-US" baseline="0" dirty="0" err="1" smtClean="0"/>
              <a:t>Thromboembolic</a:t>
            </a:r>
            <a:r>
              <a:rPr lang="en-US" baseline="0" dirty="0" smtClean="0"/>
              <a:t> Events in </a:t>
            </a:r>
            <a:r>
              <a:rPr lang="en-US" baseline="0" dirty="0" err="1" smtClean="0"/>
              <a:t>Atrial</a:t>
            </a:r>
            <a:r>
              <a:rPr lang="en-US" baseline="0" dirty="0" smtClean="0"/>
              <a:t> Fibrillation</a:t>
            </a:r>
          </a:p>
          <a:p>
            <a:r>
              <a:rPr lang="en-US" baseline="0" dirty="0" err="1" smtClean="0"/>
              <a:t>Apixaban</a:t>
            </a:r>
            <a:r>
              <a:rPr lang="en-US" baseline="0" dirty="0" smtClean="0"/>
              <a:t> vs. </a:t>
            </a:r>
            <a:r>
              <a:rPr lang="en-US" baseline="0" dirty="0" err="1" smtClean="0"/>
              <a:t>Warfarin</a:t>
            </a:r>
            <a:r>
              <a:rPr lang="en-US" baseline="0" dirty="0" smtClean="0"/>
              <a:t> in Patients with </a:t>
            </a:r>
            <a:r>
              <a:rPr lang="en-US" baseline="0" dirty="0" err="1" smtClean="0"/>
              <a:t>Atrial</a:t>
            </a:r>
            <a:r>
              <a:rPr lang="en-US" baseline="0" dirty="0" smtClean="0"/>
              <a:t> Fibrillation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Apixaban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demonstrated a statistically superior reduction in the primary endpoint, a composite of all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VTE/all cause death, and in the Major VTE endpoint, a composite of proximal DVT, non-fatal PE, and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VTE-related death, compared to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enoxaparin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both elective hip or knee replacement surgery (see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Table 2).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overall incidences of adverse reactions of bleeding,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anaemia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abnormalities of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transaminases</a:t>
            </a: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(e.g.,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alanine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aminotransferase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levels) were numerically lower in patients on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apixaban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compared to</a:t>
            </a:r>
          </a:p>
          <a:p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enoxaparin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phase II and phase III studies in elective hip and knee replacement surgery.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Monitoring</a:t>
            </a:r>
          </a:p>
          <a:p>
            <a:r>
              <a:rPr lang="en-US" dirty="0" err="1" smtClean="0"/>
              <a:t>Dis</a:t>
            </a:r>
            <a:r>
              <a:rPr lang="en-US" smtClean="0"/>
              <a:t>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Clotting</a:t>
            </a:r>
            <a:r>
              <a:rPr lang="en-US" baseline="0" dirty="0" smtClean="0"/>
              <a:t> Cascade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Where each anticoagulant</a:t>
            </a:r>
            <a:r>
              <a:rPr lang="en-US" baseline="0" dirty="0" smtClean="0"/>
              <a:t> works in the clotting cascade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Note: </a:t>
            </a:r>
            <a:r>
              <a:rPr lang="en-US" dirty="0" err="1" smtClean="0"/>
              <a:t>CrCl</a:t>
            </a:r>
            <a:r>
              <a:rPr lang="en-US" baseline="0" dirty="0" smtClean="0"/>
              <a:t> &lt; 30 </a:t>
            </a:r>
            <a:r>
              <a:rPr lang="en-US" baseline="0" dirty="0" err="1" smtClean="0"/>
              <a:t>mL</a:t>
            </a:r>
            <a:r>
              <a:rPr lang="en-US" baseline="0" dirty="0" smtClean="0"/>
              <a:t>/min were excluded from the trial RE-LY, the 75mg dose has not been studied and was based on pharmacokinetics.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Note: </a:t>
            </a:r>
            <a:r>
              <a:rPr lang="en-US" dirty="0" err="1" smtClean="0"/>
              <a:t>Dabigatran</a:t>
            </a:r>
            <a:r>
              <a:rPr lang="en-US" dirty="0" smtClean="0"/>
              <a:t> contributes to</a:t>
            </a:r>
            <a:r>
              <a:rPr lang="en-US" baseline="0" dirty="0" smtClean="0"/>
              <a:t> INR elevation, wait ≥ 2 days after d/c </a:t>
            </a:r>
            <a:r>
              <a:rPr lang="en-US" baseline="0" dirty="0" err="1" smtClean="0"/>
              <a:t>dabigatran</a:t>
            </a:r>
            <a:r>
              <a:rPr lang="en-US" baseline="0" dirty="0" smtClean="0"/>
              <a:t> to check INR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Requires an acid environment for absorption</a:t>
            </a:r>
          </a:p>
          <a:p>
            <a:r>
              <a:rPr lang="en-US" dirty="0" smtClean="0"/>
              <a:t>Capsules contain multiple drug pellets,</a:t>
            </a:r>
            <a:r>
              <a:rPr lang="en-US" baseline="0" dirty="0" smtClean="0"/>
              <a:t> each pellet has tartaric acid core (coated with drug) that creates an acidic microenvironment to improve dissolution and absorption independent of gastric pH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err="1" smtClean="0"/>
              <a:t>Dabigatran</a:t>
            </a:r>
            <a:r>
              <a:rPr lang="en-US" dirty="0" smtClean="0"/>
              <a:t> </a:t>
            </a:r>
            <a:r>
              <a:rPr lang="en-US" dirty="0" err="1" smtClean="0"/>
              <a:t>etexilate</a:t>
            </a:r>
            <a:r>
              <a:rPr lang="en-US" dirty="0" smtClean="0"/>
              <a:t> is a </a:t>
            </a:r>
            <a:r>
              <a:rPr lang="en-US" dirty="0" err="1" smtClean="0"/>
              <a:t>prodrug</a:t>
            </a:r>
            <a:r>
              <a:rPr lang="en-US" dirty="0" smtClean="0"/>
              <a:t>, converted </a:t>
            </a:r>
            <a:r>
              <a:rPr lang="en-US" i="1" dirty="0" smtClean="0"/>
              <a:t>in vivo </a:t>
            </a:r>
            <a:r>
              <a:rPr lang="en-US" dirty="0" smtClean="0"/>
              <a:t>by plasma and hepatic </a:t>
            </a:r>
            <a:r>
              <a:rPr lang="en-US" dirty="0" err="1" smtClean="0"/>
              <a:t>esterases</a:t>
            </a:r>
            <a:r>
              <a:rPr lang="en-US" dirty="0" smtClean="0"/>
              <a:t> to active </a:t>
            </a:r>
            <a:r>
              <a:rPr lang="en-US" dirty="0" err="1" smtClean="0"/>
              <a:t>dabigatran</a:t>
            </a:r>
            <a:endParaRPr lang="en-US" dirty="0" smtClean="0"/>
          </a:p>
          <a:p>
            <a:pPr lvl="1"/>
            <a:r>
              <a:rPr lang="en-US" dirty="0" smtClean="0"/>
              <a:t>Specific, direct thrombin inhibitor (both free and fibrin-bound thrombin) thus inhibiting coagulation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D5C8B-5178-413A-861A-6368695DEA8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7F097E2-C776-4257-8238-9778B6D9DFBD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D6F9D1B-4A6A-4FB0-96E5-B1F09DC72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097E2-C776-4257-8238-9778B6D9DFBD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F9D1B-4A6A-4FB0-96E5-B1F09DC72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097E2-C776-4257-8238-9778B6D9DFBD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F9D1B-4A6A-4FB0-96E5-B1F09DC72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097E2-C776-4257-8238-9778B6D9DFBD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F9D1B-4A6A-4FB0-96E5-B1F09DC72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097E2-C776-4257-8238-9778B6D9DFBD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F9D1B-4A6A-4FB0-96E5-B1F09DC72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097E2-C776-4257-8238-9778B6D9DFBD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F9D1B-4A6A-4FB0-96E5-B1F09DC72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F097E2-C776-4257-8238-9778B6D9DFBD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D6F9D1B-4A6A-4FB0-96E5-B1F09DC728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7F097E2-C776-4257-8238-9778B6D9DFBD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D6F9D1B-4A6A-4FB0-96E5-B1F09DC72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097E2-C776-4257-8238-9778B6D9DFBD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F9D1B-4A6A-4FB0-96E5-B1F09DC72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097E2-C776-4257-8238-9778B6D9DFBD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F9D1B-4A6A-4FB0-96E5-B1F09DC72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097E2-C776-4257-8238-9778B6D9DFBD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F9D1B-4A6A-4FB0-96E5-B1F09DC72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7F097E2-C776-4257-8238-9778B6D9DFBD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D6F9D1B-4A6A-4FB0-96E5-B1F09DC72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New and Emerging Anticoagulants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Samantha Faulkner</a:t>
            </a:r>
          </a:p>
          <a:p>
            <a:r>
              <a:rPr lang="en-US" dirty="0" err="1" smtClean="0"/>
              <a:t>PharmD</a:t>
            </a:r>
            <a:r>
              <a:rPr lang="en-US" dirty="0" smtClean="0"/>
              <a:t> Candidate</a:t>
            </a:r>
          </a:p>
          <a:p>
            <a:r>
              <a:rPr lang="en-US" dirty="0" smtClean="0"/>
              <a:t>Class of 2012</a:t>
            </a:r>
          </a:p>
          <a:p>
            <a:r>
              <a:rPr lang="en-US" dirty="0" smtClean="0"/>
              <a:t>February 21, 2012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500" y="852488"/>
            <a:ext cx="5715000" cy="515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Direct Thrombin Inhibitors	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Dabigatran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Dabigatran</a:t>
            </a:r>
            <a:r>
              <a:rPr lang="en-US" dirty="0" smtClean="0"/>
              <a:t> </a:t>
            </a:r>
            <a:r>
              <a:rPr lang="en-US" dirty="0" err="1" smtClean="0"/>
              <a:t>Etexilate</a:t>
            </a:r>
            <a:r>
              <a:rPr lang="en-US" dirty="0" smtClean="0"/>
              <a:t> (</a:t>
            </a:r>
            <a:r>
              <a:rPr lang="en-US" dirty="0" err="1" smtClean="0"/>
              <a:t>Pradaxa</a:t>
            </a:r>
            <a:r>
              <a:rPr lang="en-US" baseline="30000" dirty="0" smtClean="0"/>
              <a:t>®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FDA approved Oct 19, 2010</a:t>
            </a:r>
          </a:p>
          <a:p>
            <a:r>
              <a:rPr lang="en-US" dirty="0" smtClean="0"/>
              <a:t>Dosage form:</a:t>
            </a:r>
          </a:p>
          <a:p>
            <a:pPr lvl="1"/>
            <a:r>
              <a:rPr lang="en-US" dirty="0" smtClean="0"/>
              <a:t>75 mg capsule	</a:t>
            </a:r>
          </a:p>
          <a:p>
            <a:pPr lvl="1"/>
            <a:r>
              <a:rPr lang="en-US" dirty="0" smtClean="0"/>
              <a:t>150 mg capsule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Dabigatran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Indication: </a:t>
            </a:r>
          </a:p>
          <a:p>
            <a:pPr lvl="1"/>
            <a:r>
              <a:rPr lang="en-US" dirty="0" smtClean="0"/>
              <a:t>Prevention of stroke and systemic embolism in </a:t>
            </a:r>
            <a:r>
              <a:rPr lang="en-US" b="1" dirty="0" err="1" smtClean="0"/>
              <a:t>nonvalvular</a:t>
            </a:r>
            <a:r>
              <a:rPr lang="en-US" b="1" dirty="0" smtClean="0"/>
              <a:t> </a:t>
            </a:r>
            <a:r>
              <a:rPr lang="en-US" b="1" dirty="0" err="1" smtClean="0"/>
              <a:t>atrial</a:t>
            </a:r>
            <a:r>
              <a:rPr lang="en-US" b="1" dirty="0" smtClean="0"/>
              <a:t> fibrillation</a:t>
            </a:r>
          </a:p>
          <a:p>
            <a:r>
              <a:rPr lang="en-US" dirty="0" smtClean="0"/>
              <a:t>Dosing:</a:t>
            </a:r>
          </a:p>
          <a:p>
            <a:pPr lvl="1"/>
            <a:r>
              <a:rPr lang="en-US" dirty="0" smtClean="0"/>
              <a:t>150 mg PO </a:t>
            </a:r>
            <a:r>
              <a:rPr lang="en-US" b="1" dirty="0" smtClean="0"/>
              <a:t>BID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CrCl</a:t>
            </a:r>
            <a:r>
              <a:rPr lang="en-US" dirty="0" smtClean="0"/>
              <a:t> 15-30 </a:t>
            </a:r>
            <a:r>
              <a:rPr lang="en-US" dirty="0" err="1" smtClean="0"/>
              <a:t>mL</a:t>
            </a:r>
            <a:r>
              <a:rPr lang="en-US" dirty="0" smtClean="0"/>
              <a:t>/min, decrease to 75 mg BID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CrCl</a:t>
            </a:r>
            <a:r>
              <a:rPr lang="en-US" dirty="0" smtClean="0"/>
              <a:t> &lt; 15 </a:t>
            </a:r>
            <a:r>
              <a:rPr lang="en-US" dirty="0" err="1" smtClean="0"/>
              <a:t>mL</a:t>
            </a:r>
            <a:r>
              <a:rPr lang="en-US" dirty="0" smtClean="0"/>
              <a:t>/min, </a:t>
            </a:r>
            <a:r>
              <a:rPr lang="en-US" b="1" dirty="0" smtClean="0"/>
              <a:t>not recommended   </a:t>
            </a:r>
          </a:p>
          <a:p>
            <a:pPr lvl="1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Dabigatran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Conversion from </a:t>
            </a:r>
            <a:r>
              <a:rPr lang="en-US" dirty="0" err="1" smtClean="0"/>
              <a:t>warfarin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Initiate when INR &lt; 2.0</a:t>
            </a:r>
          </a:p>
          <a:p>
            <a:r>
              <a:rPr lang="en-US" dirty="0" smtClean="0"/>
              <a:t>Conversion to </a:t>
            </a:r>
            <a:r>
              <a:rPr lang="en-US" dirty="0" err="1" smtClean="0"/>
              <a:t>warfarin</a:t>
            </a:r>
            <a:r>
              <a:rPr lang="en-US" dirty="0" smtClean="0"/>
              <a:t> (based on </a:t>
            </a:r>
            <a:r>
              <a:rPr lang="en-US" dirty="0" err="1" smtClean="0"/>
              <a:t>CrCl</a:t>
            </a:r>
            <a:r>
              <a:rPr lang="en-US" dirty="0" smtClean="0"/>
              <a:t>):</a:t>
            </a:r>
          </a:p>
          <a:p>
            <a:pPr lvl="1"/>
            <a:r>
              <a:rPr lang="en-US" dirty="0" err="1" smtClean="0"/>
              <a:t>CrCl</a:t>
            </a:r>
            <a:r>
              <a:rPr lang="en-US" dirty="0" smtClean="0"/>
              <a:t> &gt; 50 </a:t>
            </a:r>
            <a:r>
              <a:rPr lang="en-US" dirty="0" err="1" smtClean="0"/>
              <a:t>mL</a:t>
            </a:r>
            <a:r>
              <a:rPr lang="en-US" dirty="0" smtClean="0"/>
              <a:t>/min: Initiate </a:t>
            </a:r>
            <a:r>
              <a:rPr lang="en-US" dirty="0" err="1" smtClean="0"/>
              <a:t>warfarin</a:t>
            </a:r>
            <a:r>
              <a:rPr lang="en-US" dirty="0" smtClean="0"/>
              <a:t> 3 days prior to d/c of </a:t>
            </a:r>
            <a:r>
              <a:rPr lang="en-US" dirty="0" err="1" smtClean="0"/>
              <a:t>dabigatran</a:t>
            </a:r>
            <a:endParaRPr lang="en-US" dirty="0" smtClean="0"/>
          </a:p>
          <a:p>
            <a:pPr lvl="1"/>
            <a:r>
              <a:rPr lang="en-US" dirty="0" err="1" smtClean="0"/>
              <a:t>CrCl</a:t>
            </a:r>
            <a:r>
              <a:rPr lang="en-US" dirty="0" smtClean="0"/>
              <a:t> 31-50 </a:t>
            </a:r>
            <a:r>
              <a:rPr lang="en-US" dirty="0" err="1" smtClean="0"/>
              <a:t>mL</a:t>
            </a:r>
            <a:r>
              <a:rPr lang="en-US" dirty="0" smtClean="0"/>
              <a:t>/min: Initiate </a:t>
            </a:r>
            <a:r>
              <a:rPr lang="en-US" dirty="0" err="1" smtClean="0"/>
              <a:t>warfarin</a:t>
            </a:r>
            <a:r>
              <a:rPr lang="en-US" dirty="0" smtClean="0"/>
              <a:t> 2 days prior to d/c of </a:t>
            </a:r>
            <a:r>
              <a:rPr lang="en-US" dirty="0" err="1" smtClean="0"/>
              <a:t>dabigatran</a:t>
            </a:r>
            <a:endParaRPr lang="en-US" dirty="0" smtClean="0"/>
          </a:p>
          <a:p>
            <a:pPr lvl="1"/>
            <a:r>
              <a:rPr lang="en-US" dirty="0" err="1" smtClean="0"/>
              <a:t>CrCl</a:t>
            </a:r>
            <a:r>
              <a:rPr lang="en-US" dirty="0" smtClean="0"/>
              <a:t> 15-30 </a:t>
            </a:r>
            <a:r>
              <a:rPr lang="en-US" dirty="0" err="1" smtClean="0"/>
              <a:t>mL</a:t>
            </a:r>
            <a:r>
              <a:rPr lang="en-US" dirty="0" smtClean="0"/>
              <a:t>/min: Initiate </a:t>
            </a:r>
            <a:r>
              <a:rPr lang="en-US" dirty="0" err="1" smtClean="0"/>
              <a:t>warfarin</a:t>
            </a:r>
            <a:r>
              <a:rPr lang="en-US" dirty="0" smtClean="0"/>
              <a:t> 1 day prior to d/c of </a:t>
            </a:r>
            <a:r>
              <a:rPr lang="en-US" dirty="0" err="1" smtClean="0"/>
              <a:t>dabigatran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Dabigatran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Administration:</a:t>
            </a:r>
          </a:p>
          <a:p>
            <a:pPr lvl="1"/>
            <a:r>
              <a:rPr lang="en-US" dirty="0" smtClean="0"/>
              <a:t>PO: </a:t>
            </a:r>
            <a:r>
              <a:rPr lang="en-US" b="1" dirty="0" smtClean="0"/>
              <a:t>do not break, chew, or open capsules </a:t>
            </a:r>
            <a:r>
              <a:rPr lang="en-US" dirty="0" smtClean="0"/>
              <a:t>(this will lead to 75% increase in absorption and potentially serious AEs). Take with water </a:t>
            </a:r>
          </a:p>
          <a:p>
            <a:r>
              <a:rPr lang="en-US" dirty="0" smtClean="0"/>
              <a:t>Storage:</a:t>
            </a:r>
          </a:p>
          <a:p>
            <a:pPr lvl="1"/>
            <a:r>
              <a:rPr lang="en-US" dirty="0" smtClean="0"/>
              <a:t>Blister: room temp and protect from moisture</a:t>
            </a:r>
          </a:p>
          <a:p>
            <a:pPr lvl="1"/>
            <a:r>
              <a:rPr lang="en-US" dirty="0" smtClean="0"/>
              <a:t>Bottle: room temp, </a:t>
            </a:r>
            <a:r>
              <a:rPr lang="en-US" b="1" dirty="0" smtClean="0"/>
              <a:t>dispense and store in original manufacturer's bottle</a:t>
            </a:r>
            <a:r>
              <a:rPr lang="en-US" dirty="0" smtClean="0"/>
              <a:t> to protect from moisture, discard </a:t>
            </a:r>
            <a:r>
              <a:rPr lang="en-US" b="1" dirty="0" smtClean="0"/>
              <a:t>4 mos. </a:t>
            </a:r>
            <a:r>
              <a:rPr lang="en-US" dirty="0" smtClean="0"/>
              <a:t>after opening original container 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Dabigatran</a:t>
            </a:r>
            <a:r>
              <a:rPr lang="en-US" dirty="0" smtClean="0"/>
              <a:t> MOA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Dabigatran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P-glycoprotein substrate (NOT CYP P450)</a:t>
            </a:r>
          </a:p>
          <a:p>
            <a:r>
              <a:rPr lang="en-US" dirty="0" err="1" smtClean="0"/>
              <a:t>CrCl</a:t>
            </a:r>
            <a:r>
              <a:rPr lang="en-US" dirty="0" smtClean="0"/>
              <a:t> 15-30mL/min + P-</a:t>
            </a:r>
            <a:r>
              <a:rPr lang="en-US" dirty="0" err="1" smtClean="0"/>
              <a:t>gp</a:t>
            </a:r>
            <a:r>
              <a:rPr lang="en-US" dirty="0" smtClean="0"/>
              <a:t> inhibitor: </a:t>
            </a:r>
            <a:r>
              <a:rPr lang="en-US" dirty="0" smtClean="0">
                <a:cs typeface="Calibri" pitchFamily="34" charset="0"/>
              </a:rPr>
              <a:t>avoid</a:t>
            </a:r>
            <a:endParaRPr lang="en-US" dirty="0">
              <a:cs typeface="Calibri" pitchFamily="34" charset="0"/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533400" y="3352800"/>
          <a:ext cx="82296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Drug Interactions</a:t>
                      </a:r>
                      <a:endParaRPr lang="en-US" sz="32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</a:rPr>
                        <a:t>P-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gp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 inhibitors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</a:rPr>
                        <a:t>P-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gp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 inducers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Ketoconazole</a:t>
                      </a:r>
                      <a:r>
                        <a:rPr lang="en-US" sz="2400" dirty="0" smtClean="0"/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Rifampin</a:t>
                      </a:r>
                      <a:r>
                        <a:rPr lang="en-US" sz="2400" dirty="0" smtClean="0"/>
                        <a:t>*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Verapamil</a:t>
                      </a:r>
                      <a:r>
                        <a:rPr lang="en-US" sz="2400" dirty="0" smtClean="0"/>
                        <a:t> (take 2hrs</a:t>
                      </a:r>
                      <a:r>
                        <a:rPr lang="en-US" sz="2400" baseline="0" dirty="0" smtClean="0"/>
                        <a:t> after)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Carbamazepine</a:t>
                      </a:r>
                      <a:r>
                        <a:rPr lang="en-US" sz="2400" dirty="0" smtClean="0"/>
                        <a:t>*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Amiodarone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Quinidine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Dronedarone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*</a:t>
                      </a:r>
                      <a:r>
                        <a:rPr lang="en-US" sz="2400" dirty="0" err="1" smtClean="0"/>
                        <a:t>contrindicated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Dabigatran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Monitoring: </a:t>
            </a:r>
          </a:p>
          <a:p>
            <a:pPr lvl="1"/>
            <a:r>
              <a:rPr lang="en-US" dirty="0" smtClean="0"/>
              <a:t>No specific monitoring available </a:t>
            </a:r>
          </a:p>
          <a:p>
            <a:r>
              <a:rPr lang="en-US" dirty="0" smtClean="0"/>
              <a:t>Adverse Effects:</a:t>
            </a:r>
          </a:p>
          <a:p>
            <a:pPr lvl="1"/>
            <a:r>
              <a:rPr lang="en-US" b="1" dirty="0" smtClean="0"/>
              <a:t>Dyspepsia</a:t>
            </a:r>
            <a:r>
              <a:rPr lang="en-US" dirty="0" smtClean="0"/>
              <a:t> (11%)</a:t>
            </a:r>
          </a:p>
          <a:p>
            <a:pPr lvl="1"/>
            <a:r>
              <a:rPr lang="en-US" dirty="0" smtClean="0"/>
              <a:t>Bleeding (8-33%; major ≤6%)</a:t>
            </a:r>
          </a:p>
          <a:p>
            <a:pPr lvl="1"/>
            <a:r>
              <a:rPr lang="en-US" dirty="0" smtClean="0"/>
              <a:t>GI bleed (≤6%)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Dabigatran</a:t>
            </a:r>
            <a:r>
              <a:rPr lang="en-US" dirty="0" smtClean="0"/>
              <a:t> PK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F: 3-7%</a:t>
            </a:r>
          </a:p>
          <a:p>
            <a:r>
              <a:rPr lang="en-US" dirty="0" smtClean="0"/>
              <a:t>Time to peak: 1 hr</a:t>
            </a:r>
          </a:p>
          <a:p>
            <a:r>
              <a:rPr lang="en-US" dirty="0" smtClean="0"/>
              <a:t>t</a:t>
            </a:r>
            <a:r>
              <a:rPr lang="en-US" baseline="-25000" dirty="0" smtClean="0"/>
              <a:t>1/2</a:t>
            </a:r>
            <a:r>
              <a:rPr lang="en-US" dirty="0" smtClean="0"/>
              <a:t>: 12-17 hrs</a:t>
            </a:r>
          </a:p>
          <a:p>
            <a:pPr lvl="1"/>
            <a:r>
              <a:rPr lang="en-US" b="1" dirty="0" smtClean="0"/>
              <a:t>Elderly: 14-17 hrs</a:t>
            </a:r>
          </a:p>
          <a:p>
            <a:pPr lvl="1"/>
            <a:r>
              <a:rPr lang="en-US" dirty="0" smtClean="0"/>
              <a:t>Mild-mod renal impairment: 15-18 hrs; </a:t>
            </a:r>
          </a:p>
          <a:p>
            <a:pPr lvl="1"/>
            <a:r>
              <a:rPr lang="en-US" dirty="0" smtClean="0"/>
              <a:t>Severe renal impairment: 28 hours</a:t>
            </a:r>
          </a:p>
          <a:p>
            <a:r>
              <a:rPr lang="en-US" dirty="0" smtClean="0"/>
              <a:t>Protein binding: 35%</a:t>
            </a:r>
          </a:p>
          <a:p>
            <a:r>
              <a:rPr lang="en-US" dirty="0" smtClean="0"/>
              <a:t>Metabolism: Hepatic </a:t>
            </a:r>
            <a:r>
              <a:rPr lang="en-US" dirty="0" err="1" smtClean="0"/>
              <a:t>glucuronidation</a:t>
            </a:r>
            <a:endParaRPr lang="en-US" dirty="0" smtClean="0"/>
          </a:p>
          <a:p>
            <a:r>
              <a:rPr lang="en-US" dirty="0" smtClean="0"/>
              <a:t>Excretion: Urine (80%)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Summarize current anticoagulant therapy</a:t>
            </a:r>
          </a:p>
          <a:p>
            <a:r>
              <a:rPr lang="en-US" dirty="0" smtClean="0"/>
              <a:t>Describe new and emerging anticoagulant agents</a:t>
            </a:r>
          </a:p>
          <a:p>
            <a:r>
              <a:rPr lang="en-US" dirty="0" smtClean="0"/>
              <a:t>Discuss the role of new agents in the geriatric population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Dabigatran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Warning in Elderly:</a:t>
            </a:r>
          </a:p>
          <a:p>
            <a:pPr lvl="1"/>
            <a:r>
              <a:rPr lang="en-US" b="1" dirty="0" smtClean="0"/>
              <a:t>Use with extreme caution or consider other treatment options.</a:t>
            </a:r>
            <a:r>
              <a:rPr lang="en-US" dirty="0" smtClean="0"/>
              <a:t> No dosage adjustment is recommended in the U.S. labeling based on age alone (unless renal impairment coexists); however, numerous case reports of hemorrhage (including hemorrhagic stroke) have been reported in elderly patients (median age: 80 years), with a quarter of these reports occurring in patients ≥84 years of age. Some reports have resulted in fatality, particularly in those with low body weight and mild-to-moderate renal impairment; the risk is expected to be higher in patients receiving other interacting drugs (</a:t>
            </a:r>
            <a:r>
              <a:rPr lang="en-US" dirty="0" err="1" smtClean="0"/>
              <a:t>eg</a:t>
            </a:r>
            <a:r>
              <a:rPr lang="en-US" dirty="0" smtClean="0"/>
              <a:t>, </a:t>
            </a:r>
            <a:r>
              <a:rPr lang="en-US" dirty="0" err="1" smtClean="0"/>
              <a:t>amiodarone</a:t>
            </a:r>
            <a:r>
              <a:rPr lang="en-US" dirty="0" smtClean="0"/>
              <a:t>) (</a:t>
            </a:r>
            <a:r>
              <a:rPr lang="en-US" dirty="0" err="1" smtClean="0"/>
              <a:t>Legrand</a:t>
            </a:r>
            <a:r>
              <a:rPr lang="en-US" dirty="0" smtClean="0"/>
              <a:t>, 2011).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Reversal of </a:t>
            </a:r>
            <a:r>
              <a:rPr lang="en-US" dirty="0" err="1" smtClean="0"/>
              <a:t>Dabigatran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 specific antidote for reversal exists</a:t>
            </a:r>
          </a:p>
          <a:p>
            <a:r>
              <a:rPr lang="en-US" dirty="0" smtClean="0"/>
              <a:t>Severe hemorrhage consider:</a:t>
            </a:r>
          </a:p>
          <a:p>
            <a:pPr lvl="1"/>
            <a:r>
              <a:rPr lang="en-US" dirty="0" smtClean="0"/>
              <a:t>Transfusions of fresh frozen plasma</a:t>
            </a:r>
          </a:p>
          <a:p>
            <a:pPr lvl="1"/>
            <a:r>
              <a:rPr lang="en-US" dirty="0" smtClean="0"/>
              <a:t>Packed red blood cells</a:t>
            </a:r>
          </a:p>
          <a:p>
            <a:r>
              <a:rPr lang="en-US" dirty="0" smtClean="0"/>
              <a:t>Use of a </a:t>
            </a:r>
            <a:r>
              <a:rPr lang="en-US" dirty="0" err="1" smtClean="0"/>
              <a:t>prothrombin</a:t>
            </a:r>
            <a:r>
              <a:rPr lang="en-US" dirty="0" smtClean="0"/>
              <a:t> complex concentrate (PCC) has been shown to be </a:t>
            </a:r>
            <a:r>
              <a:rPr lang="en-US" b="1" dirty="0" smtClean="0"/>
              <a:t>ineffective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RE-LY Trial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Efficacy Results: </a:t>
            </a:r>
          </a:p>
          <a:p>
            <a:pPr lvl="1"/>
            <a:r>
              <a:rPr lang="en-US" dirty="0" err="1" smtClean="0"/>
              <a:t>Dabigatran</a:t>
            </a:r>
            <a:r>
              <a:rPr lang="en-US" dirty="0" smtClean="0"/>
              <a:t> 150 mg BID was </a:t>
            </a:r>
            <a:r>
              <a:rPr lang="en-US" b="1" dirty="0" smtClean="0"/>
              <a:t>superior</a:t>
            </a:r>
            <a:r>
              <a:rPr lang="en-US" dirty="0" smtClean="0"/>
              <a:t> to </a:t>
            </a:r>
            <a:r>
              <a:rPr lang="en-US" dirty="0" err="1" smtClean="0"/>
              <a:t>warfarin</a:t>
            </a:r>
            <a:r>
              <a:rPr lang="en-US" dirty="0" smtClean="0"/>
              <a:t> in preventing stroke/systemic embolism in patients with A. Fib 	</a:t>
            </a:r>
          </a:p>
          <a:p>
            <a:r>
              <a:rPr lang="en-US" dirty="0" smtClean="0"/>
              <a:t>Safety Results:</a:t>
            </a:r>
          </a:p>
          <a:p>
            <a:pPr lvl="1"/>
            <a:r>
              <a:rPr lang="en-US" dirty="0" smtClean="0"/>
              <a:t>Rate of overall major bleeding were similar </a:t>
            </a:r>
          </a:p>
          <a:p>
            <a:pPr lvl="2"/>
            <a:r>
              <a:rPr lang="en-US" dirty="0" smtClean="0"/>
              <a:t>Lower hemorrhagic bleeds with </a:t>
            </a:r>
            <a:r>
              <a:rPr lang="en-US" dirty="0" err="1" smtClean="0"/>
              <a:t>dabigatran</a:t>
            </a:r>
            <a:endParaRPr lang="en-US" dirty="0" smtClean="0"/>
          </a:p>
          <a:p>
            <a:pPr lvl="2"/>
            <a:r>
              <a:rPr lang="en-US" dirty="0" smtClean="0"/>
              <a:t>Higher GI bleeds with </a:t>
            </a:r>
            <a:r>
              <a:rPr lang="en-US" dirty="0" err="1" smtClean="0"/>
              <a:t>dabigatran</a:t>
            </a:r>
            <a:endParaRPr lang="en-US" dirty="0" smtClean="0"/>
          </a:p>
          <a:p>
            <a:r>
              <a:rPr lang="en-US" dirty="0" smtClean="0"/>
              <a:t>Patients: </a:t>
            </a:r>
          </a:p>
          <a:p>
            <a:pPr lvl="1"/>
            <a:r>
              <a:rPr lang="en-US" dirty="0" smtClean="0"/>
              <a:t>CHADS</a:t>
            </a:r>
            <a:r>
              <a:rPr lang="en-US" baseline="-25000" dirty="0" smtClean="0"/>
              <a:t>2</a:t>
            </a:r>
            <a:r>
              <a:rPr lang="en-US" dirty="0" smtClean="0"/>
              <a:t> score 2.1; age 71 </a:t>
            </a:r>
            <a:r>
              <a:rPr lang="en-US" dirty="0" err="1" smtClean="0"/>
              <a:t>yo</a:t>
            </a:r>
            <a:r>
              <a:rPr lang="en-US" dirty="0" smtClean="0"/>
              <a:t>; </a:t>
            </a:r>
            <a:r>
              <a:rPr lang="en-US" dirty="0" err="1" smtClean="0"/>
              <a:t>warfarin</a:t>
            </a:r>
            <a:r>
              <a:rPr lang="en-US" dirty="0" smtClean="0"/>
              <a:t> TTR 67%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Factor </a:t>
            </a:r>
            <a:r>
              <a:rPr lang="en-US" dirty="0" err="1" smtClean="0"/>
              <a:t>Xa</a:t>
            </a:r>
            <a:r>
              <a:rPr lang="en-US" dirty="0" smtClean="0"/>
              <a:t> Inhibitors	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Rivaroxaban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Apixaban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Rivaroxaban</a:t>
            </a:r>
            <a:r>
              <a:rPr lang="en-US" dirty="0" smtClean="0"/>
              <a:t> (</a:t>
            </a:r>
            <a:r>
              <a:rPr lang="en-US" dirty="0" err="1" smtClean="0"/>
              <a:t>Xarelto</a:t>
            </a:r>
            <a:r>
              <a:rPr lang="en-US" baseline="30000" dirty="0" smtClean="0"/>
              <a:t>®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FDA approved </a:t>
            </a:r>
          </a:p>
          <a:p>
            <a:pPr lvl="1"/>
            <a:r>
              <a:rPr lang="en-US" dirty="0" smtClean="0"/>
              <a:t>July 1, 2011 for postoperative </a:t>
            </a:r>
            <a:r>
              <a:rPr lang="en-US" dirty="0" err="1" smtClean="0"/>
              <a:t>thromboprophylaxis</a:t>
            </a:r>
            <a:r>
              <a:rPr lang="en-US" dirty="0" smtClean="0"/>
              <a:t> in hip and knee replacement</a:t>
            </a:r>
          </a:p>
          <a:p>
            <a:pPr lvl="1"/>
            <a:r>
              <a:rPr lang="en-US" dirty="0" smtClean="0"/>
              <a:t>Nov 4, 2011 for prevention of stroke and systemic embolism in patients with </a:t>
            </a:r>
            <a:r>
              <a:rPr lang="en-US" b="1" dirty="0" err="1" smtClean="0"/>
              <a:t>nonvalvular</a:t>
            </a:r>
            <a:r>
              <a:rPr lang="en-US" b="1" dirty="0" smtClean="0"/>
              <a:t> </a:t>
            </a:r>
            <a:r>
              <a:rPr lang="en-US" b="1" dirty="0" err="1" smtClean="0"/>
              <a:t>atrial</a:t>
            </a:r>
            <a:r>
              <a:rPr lang="en-US" b="1" dirty="0" smtClean="0"/>
              <a:t> fibrillation   </a:t>
            </a:r>
          </a:p>
          <a:p>
            <a:r>
              <a:rPr lang="en-US" dirty="0" smtClean="0"/>
              <a:t>Dosage form:</a:t>
            </a:r>
          </a:p>
          <a:p>
            <a:pPr lvl="1"/>
            <a:r>
              <a:rPr lang="en-US" dirty="0" smtClean="0"/>
              <a:t>10 mg tablet</a:t>
            </a:r>
          </a:p>
          <a:p>
            <a:pPr lvl="1"/>
            <a:r>
              <a:rPr lang="en-US" dirty="0" smtClean="0"/>
              <a:t>15 mg tablet</a:t>
            </a:r>
          </a:p>
          <a:p>
            <a:pPr lvl="1"/>
            <a:r>
              <a:rPr lang="en-US" dirty="0" smtClean="0"/>
              <a:t>20 mg tablet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8229600" cy="1066800"/>
          </a:xfrm>
        </p:spPr>
        <p:txBody>
          <a:bodyPr/>
          <a:lstStyle/>
          <a:p>
            <a:r>
              <a:rPr lang="en-US" dirty="0" err="1" smtClean="0"/>
              <a:t>Rivaroxaban</a:t>
            </a:r>
            <a:r>
              <a:rPr lang="en-US" dirty="0" smtClean="0"/>
              <a:t> Dosing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Post-op </a:t>
            </a:r>
            <a:r>
              <a:rPr lang="en-US" dirty="0" err="1" smtClean="0"/>
              <a:t>thromboprophylaxis</a:t>
            </a:r>
            <a:endParaRPr lang="en-US" dirty="0" smtClean="0"/>
          </a:p>
          <a:p>
            <a:pPr lvl="1"/>
            <a:r>
              <a:rPr lang="en-US" dirty="0" smtClean="0"/>
              <a:t>Initiate 6-10 hrs post-op</a:t>
            </a:r>
          </a:p>
          <a:p>
            <a:pPr lvl="1"/>
            <a:r>
              <a:rPr lang="en-US" dirty="0" smtClean="0"/>
              <a:t>10 mg daily for 12-14 days (knee)</a:t>
            </a:r>
          </a:p>
          <a:p>
            <a:pPr lvl="1"/>
            <a:r>
              <a:rPr lang="en-US" dirty="0" smtClean="0"/>
              <a:t>10 mg daily for 35 days (hip)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CrCl</a:t>
            </a:r>
            <a:r>
              <a:rPr lang="en-US" dirty="0" smtClean="0"/>
              <a:t> &lt;30 </a:t>
            </a:r>
            <a:r>
              <a:rPr lang="en-US" dirty="0" err="1" smtClean="0"/>
              <a:t>mL</a:t>
            </a:r>
            <a:r>
              <a:rPr lang="en-US" dirty="0" smtClean="0"/>
              <a:t>/min, </a:t>
            </a:r>
            <a:r>
              <a:rPr lang="en-US" b="1" dirty="0" smtClean="0"/>
              <a:t>not recommended</a:t>
            </a:r>
          </a:p>
          <a:p>
            <a:r>
              <a:rPr lang="en-US" dirty="0" smtClean="0"/>
              <a:t>A. fib:</a:t>
            </a:r>
          </a:p>
          <a:p>
            <a:pPr lvl="1"/>
            <a:r>
              <a:rPr lang="en-US" dirty="0" smtClean="0"/>
              <a:t>20 mg once daily with food 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CrCl</a:t>
            </a:r>
            <a:r>
              <a:rPr lang="en-US" dirty="0" smtClean="0"/>
              <a:t> 15-49 </a:t>
            </a:r>
            <a:r>
              <a:rPr lang="en-US" dirty="0" err="1" smtClean="0"/>
              <a:t>mL</a:t>
            </a:r>
            <a:r>
              <a:rPr lang="en-US" dirty="0" smtClean="0"/>
              <a:t>/min, decrease to 15 mg daily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CrCl</a:t>
            </a:r>
            <a:r>
              <a:rPr lang="en-US" dirty="0" smtClean="0"/>
              <a:t> &lt; 15 </a:t>
            </a:r>
            <a:r>
              <a:rPr lang="en-US" dirty="0" err="1" smtClean="0"/>
              <a:t>mL</a:t>
            </a:r>
            <a:r>
              <a:rPr lang="en-US" dirty="0" smtClean="0"/>
              <a:t>/min, </a:t>
            </a:r>
            <a:r>
              <a:rPr lang="en-US" b="1" dirty="0" smtClean="0"/>
              <a:t>not recommended   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Rivaroxaban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Conversion from </a:t>
            </a:r>
            <a:r>
              <a:rPr lang="en-US" dirty="0" err="1" smtClean="0"/>
              <a:t>warfarin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Initiate when INR &lt; 3.0</a:t>
            </a:r>
          </a:p>
          <a:p>
            <a:r>
              <a:rPr lang="en-US" dirty="0" smtClean="0"/>
              <a:t>Conversion to </a:t>
            </a:r>
            <a:r>
              <a:rPr lang="en-US" dirty="0" err="1" smtClean="0"/>
              <a:t>warfarin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Initiate </a:t>
            </a:r>
            <a:r>
              <a:rPr lang="en-US" dirty="0" err="1" smtClean="0"/>
              <a:t>warfarin</a:t>
            </a:r>
            <a:r>
              <a:rPr lang="en-US" dirty="0" smtClean="0"/>
              <a:t> and a </a:t>
            </a:r>
            <a:r>
              <a:rPr lang="en-US" dirty="0" err="1" smtClean="0"/>
              <a:t>parenteral</a:t>
            </a:r>
            <a:r>
              <a:rPr lang="en-US" dirty="0" smtClean="0"/>
              <a:t> anticoagulant 24 hrs after d/c of </a:t>
            </a:r>
            <a:r>
              <a:rPr lang="en-US" dirty="0" err="1" smtClean="0"/>
              <a:t>rivaroxaban</a:t>
            </a:r>
            <a:r>
              <a:rPr lang="en-US" dirty="0" smtClean="0"/>
              <a:t> 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Rivaroxaban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Administration:</a:t>
            </a:r>
          </a:p>
          <a:p>
            <a:pPr lvl="1"/>
            <a:r>
              <a:rPr lang="en-US" b="1" dirty="0" smtClean="0"/>
              <a:t>Take with food if dose ≥15 mg/day </a:t>
            </a:r>
            <a:r>
              <a:rPr lang="en-US" dirty="0" smtClean="0"/>
              <a:t>(10 mg w/o regard to meals)</a:t>
            </a:r>
          </a:p>
          <a:p>
            <a:pPr lvl="1"/>
            <a:r>
              <a:rPr lang="en-US" b="1" dirty="0" smtClean="0"/>
              <a:t>Avoid administering via a feeding tube </a:t>
            </a:r>
            <a:r>
              <a:rPr lang="en-US" dirty="0" smtClean="0"/>
              <a:t>that delivers the </a:t>
            </a:r>
            <a:r>
              <a:rPr lang="en-US" dirty="0" err="1" smtClean="0"/>
              <a:t>rivaroxaban</a:t>
            </a:r>
            <a:r>
              <a:rPr lang="en-US" dirty="0" smtClean="0"/>
              <a:t> directly into the small intestine or ascending colon</a:t>
            </a:r>
          </a:p>
          <a:p>
            <a:r>
              <a:rPr lang="en-US" dirty="0" smtClean="0"/>
              <a:t>Storage:</a:t>
            </a:r>
          </a:p>
          <a:p>
            <a:pPr lvl="1"/>
            <a:r>
              <a:rPr lang="en-US" dirty="0" smtClean="0"/>
              <a:t>At room temp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Rivaroxaban</a:t>
            </a:r>
            <a:r>
              <a:rPr lang="en-US" dirty="0" smtClean="0"/>
              <a:t> MOA comparison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5059" y="2249488"/>
            <a:ext cx="6473881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Rivaroxaban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Metabolized by CYP3A4 and P-glycoprotein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533400" y="3048000"/>
          <a:ext cx="82296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Drug Interactions</a:t>
                      </a:r>
                      <a:endParaRPr lang="en-US" sz="32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</a:rPr>
                        <a:t>CYP3A4/P-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gp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 inhibitors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</a:rPr>
                        <a:t>CYP3A4/P-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gp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 inducers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Ketoconazole</a:t>
                      </a:r>
                      <a:r>
                        <a:rPr lang="en-US" sz="2400" dirty="0" smtClean="0"/>
                        <a:t> *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Rifampin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Ritonavir</a:t>
                      </a:r>
                      <a:r>
                        <a:rPr lang="en-US" sz="2400" dirty="0" smtClean="0"/>
                        <a:t>*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Carbamazepine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Clarithromycin</a:t>
                      </a:r>
                      <a:r>
                        <a:rPr lang="en-US" sz="2400" dirty="0" smtClean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Phenytoin</a:t>
                      </a:r>
                      <a:r>
                        <a:rPr lang="en-US" sz="2400" dirty="0" smtClean="0"/>
                        <a:t>*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Erythromycin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St. John’s </a:t>
                      </a:r>
                      <a:r>
                        <a:rPr lang="en-US" sz="2400" dirty="0" err="1" smtClean="0"/>
                        <a:t>Wort</a:t>
                      </a:r>
                      <a:r>
                        <a:rPr lang="en-US" sz="2400" dirty="0" smtClean="0"/>
                        <a:t>* 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943600" y="63246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*contraindicated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Rivaroxaban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Monitoring: </a:t>
            </a:r>
          </a:p>
          <a:p>
            <a:pPr lvl="1"/>
            <a:r>
              <a:rPr lang="en-US" dirty="0" smtClean="0"/>
              <a:t>Not recommended </a:t>
            </a:r>
          </a:p>
          <a:p>
            <a:pPr lvl="2"/>
            <a:r>
              <a:rPr lang="en-US" dirty="0" err="1" smtClean="0"/>
              <a:t>Prothrombin</a:t>
            </a:r>
            <a:r>
              <a:rPr lang="en-US" dirty="0" smtClean="0"/>
              <a:t> time (PT) to detect drug not for dose adjustment</a:t>
            </a:r>
          </a:p>
          <a:p>
            <a:r>
              <a:rPr lang="en-US" dirty="0" smtClean="0"/>
              <a:t>Adverse Effects:</a:t>
            </a:r>
          </a:p>
          <a:p>
            <a:pPr lvl="1"/>
            <a:r>
              <a:rPr lang="en-US" dirty="0" smtClean="0"/>
              <a:t>Bleeding (6-21%; major ≤6%)</a:t>
            </a:r>
          </a:p>
          <a:p>
            <a:pPr lvl="1"/>
            <a:r>
              <a:rPr lang="en-US" dirty="0" smtClean="0"/>
              <a:t>GGT, ALT, AST increased (3-7%)</a:t>
            </a:r>
          </a:p>
          <a:p>
            <a:pPr lvl="1"/>
            <a:r>
              <a:rPr lang="en-US" dirty="0" err="1" smtClean="0"/>
              <a:t>Pruritus</a:t>
            </a:r>
            <a:r>
              <a:rPr lang="en-US" dirty="0" smtClean="0"/>
              <a:t> (2%)</a:t>
            </a:r>
          </a:p>
          <a:p>
            <a:pPr lvl="1"/>
            <a:r>
              <a:rPr lang="en-US" dirty="0" smtClean="0"/>
              <a:t>Extremity pain (2%)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Rivaroxaban</a:t>
            </a:r>
            <a:r>
              <a:rPr lang="en-US" dirty="0" smtClean="0"/>
              <a:t> Black Box Warnings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increased risk of stroke was noted upon d/c of </a:t>
            </a:r>
            <a:r>
              <a:rPr lang="en-US" dirty="0" err="1" smtClean="0"/>
              <a:t>rivaroxaban</a:t>
            </a:r>
            <a:r>
              <a:rPr lang="en-US" dirty="0" smtClean="0"/>
              <a:t> in clinical trials of pts w/ A. fib</a:t>
            </a:r>
          </a:p>
          <a:p>
            <a:r>
              <a:rPr lang="en-US" dirty="0" smtClean="0"/>
              <a:t>Spinal or </a:t>
            </a:r>
            <a:r>
              <a:rPr lang="en-US" dirty="0" err="1" smtClean="0"/>
              <a:t>epidual</a:t>
            </a:r>
            <a:r>
              <a:rPr lang="en-US" dirty="0" smtClean="0"/>
              <a:t> hematomas, including subsequent paralysis, may occur with </a:t>
            </a:r>
            <a:r>
              <a:rPr lang="en-US" dirty="0" err="1" smtClean="0"/>
              <a:t>neuraxial</a:t>
            </a:r>
            <a:r>
              <a:rPr lang="en-US" dirty="0" smtClean="0"/>
              <a:t> anesthesia (epidural or spinal anesthesia) or spinal puncture in pts who are </a:t>
            </a:r>
            <a:r>
              <a:rPr lang="en-US" dirty="0" err="1" smtClean="0"/>
              <a:t>anticoagulated</a:t>
            </a:r>
            <a:endParaRPr lang="en-US" dirty="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Rivaroxaban</a:t>
            </a:r>
            <a:r>
              <a:rPr lang="en-US" dirty="0" smtClean="0"/>
              <a:t> PK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F: 80-100% (10 mg); 66% (20 mg fasting)</a:t>
            </a:r>
          </a:p>
          <a:p>
            <a:r>
              <a:rPr lang="en-US" dirty="0" smtClean="0"/>
              <a:t>Time to peak: 2-4 hrs</a:t>
            </a:r>
          </a:p>
          <a:p>
            <a:r>
              <a:rPr lang="en-US" dirty="0" smtClean="0"/>
              <a:t>t</a:t>
            </a:r>
            <a:r>
              <a:rPr lang="en-US" baseline="-25000" dirty="0" smtClean="0"/>
              <a:t>1/2</a:t>
            </a:r>
            <a:r>
              <a:rPr lang="en-US" dirty="0" smtClean="0"/>
              <a:t>: 5-9 hrs</a:t>
            </a:r>
          </a:p>
          <a:p>
            <a:pPr lvl="1"/>
            <a:r>
              <a:rPr lang="en-US" dirty="0" smtClean="0"/>
              <a:t>Elderly: 11-13 hrs</a:t>
            </a:r>
          </a:p>
          <a:p>
            <a:r>
              <a:rPr lang="en-US" dirty="0" smtClean="0"/>
              <a:t>Protein binding: </a:t>
            </a:r>
            <a:r>
              <a:rPr lang="en-US" b="1" dirty="0" smtClean="0"/>
              <a:t>92-95%</a:t>
            </a:r>
          </a:p>
          <a:p>
            <a:r>
              <a:rPr lang="en-US" dirty="0" smtClean="0"/>
              <a:t>Metabolism: Hepatic via CYP3A4/5 and CYP2J2</a:t>
            </a:r>
          </a:p>
          <a:p>
            <a:r>
              <a:rPr lang="en-US" dirty="0" smtClean="0"/>
              <a:t>Excretion: Urine (66%); Feces (28%)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Reversal of </a:t>
            </a:r>
            <a:r>
              <a:rPr lang="en-US" dirty="0" err="1" smtClean="0"/>
              <a:t>Rivaroxaban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of a </a:t>
            </a:r>
            <a:r>
              <a:rPr lang="en-US" b="1" dirty="0" err="1" smtClean="0"/>
              <a:t>prothrombin</a:t>
            </a:r>
            <a:r>
              <a:rPr lang="en-US" b="1" dirty="0" smtClean="0"/>
              <a:t> complex concentrate (PCC) </a:t>
            </a:r>
            <a:r>
              <a:rPr lang="en-US" dirty="0" smtClean="0"/>
              <a:t>has been shown to reverse the anticoagulant effect of </a:t>
            </a:r>
            <a:r>
              <a:rPr lang="en-US" dirty="0" err="1" smtClean="0"/>
              <a:t>rivaroxaban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ROCKET AF Trial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Efficacy Results: </a:t>
            </a:r>
          </a:p>
          <a:p>
            <a:pPr lvl="1"/>
            <a:r>
              <a:rPr lang="en-US" dirty="0" err="1" smtClean="0"/>
              <a:t>Rivaroxaban</a:t>
            </a:r>
            <a:r>
              <a:rPr lang="en-US" dirty="0" smtClean="0"/>
              <a:t> </a:t>
            </a:r>
            <a:r>
              <a:rPr lang="en-US" b="1" dirty="0" smtClean="0"/>
              <a:t>non-inferior</a:t>
            </a:r>
            <a:r>
              <a:rPr lang="en-US" dirty="0" smtClean="0"/>
              <a:t> to </a:t>
            </a:r>
            <a:r>
              <a:rPr lang="en-US" dirty="0" err="1" smtClean="0"/>
              <a:t>warfarin</a:t>
            </a:r>
            <a:r>
              <a:rPr lang="en-US" dirty="0" smtClean="0"/>
              <a:t> in A. fib</a:t>
            </a:r>
          </a:p>
          <a:p>
            <a:r>
              <a:rPr lang="en-US" dirty="0" smtClean="0"/>
              <a:t>Safety Results:</a:t>
            </a:r>
          </a:p>
          <a:p>
            <a:pPr lvl="1"/>
            <a:r>
              <a:rPr lang="en-US" dirty="0" smtClean="0"/>
              <a:t>Rates of major bleeding were similar and non-significant</a:t>
            </a:r>
          </a:p>
          <a:p>
            <a:r>
              <a:rPr lang="en-US" dirty="0" smtClean="0"/>
              <a:t>Patients: </a:t>
            </a:r>
          </a:p>
          <a:p>
            <a:pPr lvl="1"/>
            <a:r>
              <a:rPr lang="en-US" dirty="0" smtClean="0"/>
              <a:t>CHADS</a:t>
            </a:r>
            <a:r>
              <a:rPr lang="en-US" baseline="-25000" dirty="0" smtClean="0"/>
              <a:t>2</a:t>
            </a:r>
            <a:r>
              <a:rPr lang="en-US" dirty="0" smtClean="0"/>
              <a:t> score 3.5; age 73 </a:t>
            </a:r>
            <a:r>
              <a:rPr lang="en-US" dirty="0" err="1" smtClean="0"/>
              <a:t>yo</a:t>
            </a:r>
            <a:r>
              <a:rPr lang="en-US" dirty="0" smtClean="0"/>
              <a:t>; </a:t>
            </a:r>
            <a:r>
              <a:rPr lang="en-US" dirty="0" err="1" smtClean="0"/>
              <a:t>warfarin</a:t>
            </a:r>
            <a:r>
              <a:rPr lang="en-US" dirty="0" smtClean="0"/>
              <a:t> TTR 55%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 trial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Efficacy Results:</a:t>
            </a:r>
          </a:p>
          <a:p>
            <a:pPr lvl="1"/>
            <a:r>
              <a:rPr lang="en-US" dirty="0" err="1" smtClean="0"/>
              <a:t>Rivaroxaban</a:t>
            </a:r>
            <a:r>
              <a:rPr lang="en-US" dirty="0" smtClean="0"/>
              <a:t> was </a:t>
            </a:r>
            <a:r>
              <a:rPr lang="en-US" b="1" dirty="0" smtClean="0"/>
              <a:t>superior</a:t>
            </a:r>
            <a:r>
              <a:rPr lang="en-US" dirty="0" smtClean="0"/>
              <a:t> to </a:t>
            </a:r>
            <a:r>
              <a:rPr lang="en-US" dirty="0" err="1" smtClean="0"/>
              <a:t>enoxaparin</a:t>
            </a:r>
            <a:r>
              <a:rPr lang="en-US" dirty="0" smtClean="0"/>
              <a:t> for </a:t>
            </a:r>
            <a:r>
              <a:rPr lang="en-US" dirty="0" err="1" smtClean="0"/>
              <a:t>thromboprophylaxis</a:t>
            </a:r>
            <a:r>
              <a:rPr lang="en-US" dirty="0" smtClean="0"/>
              <a:t> after total knee and hip </a:t>
            </a:r>
            <a:r>
              <a:rPr lang="en-US" dirty="0" err="1" smtClean="0"/>
              <a:t>arthroplasty</a:t>
            </a:r>
            <a:endParaRPr lang="en-US" dirty="0" smtClean="0"/>
          </a:p>
          <a:p>
            <a:r>
              <a:rPr lang="en-US" dirty="0" smtClean="0"/>
              <a:t>Safety Results:</a:t>
            </a:r>
          </a:p>
          <a:p>
            <a:pPr lvl="1"/>
            <a:r>
              <a:rPr lang="en-US" dirty="0" smtClean="0"/>
              <a:t>Similar rates of bleeding </a:t>
            </a:r>
          </a:p>
          <a:p>
            <a:r>
              <a:rPr lang="en-US" dirty="0" smtClean="0"/>
              <a:t>Patients:</a:t>
            </a:r>
          </a:p>
          <a:p>
            <a:pPr lvl="1"/>
            <a:r>
              <a:rPr lang="en-US" dirty="0" smtClean="0"/>
              <a:t>Average age 68 </a:t>
            </a:r>
            <a:r>
              <a:rPr lang="en-US" dirty="0" err="1" smtClean="0"/>
              <a:t>yo</a:t>
            </a:r>
            <a:r>
              <a:rPr lang="en-US" dirty="0" smtClean="0"/>
              <a:t> (28-91)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Apixaban</a:t>
            </a:r>
            <a:r>
              <a:rPr lang="en-US" dirty="0" smtClean="0"/>
              <a:t> (</a:t>
            </a:r>
            <a:r>
              <a:rPr lang="en-US" dirty="0" err="1" smtClean="0"/>
              <a:t>Eliquis</a:t>
            </a:r>
            <a:r>
              <a:rPr lang="en-US" baseline="30000" dirty="0" smtClean="0"/>
              <a:t>®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Not yet FDA approved</a:t>
            </a:r>
          </a:p>
          <a:p>
            <a:r>
              <a:rPr lang="en-US" dirty="0" smtClean="0"/>
              <a:t>Indications studied:</a:t>
            </a:r>
          </a:p>
          <a:p>
            <a:pPr lvl="1"/>
            <a:r>
              <a:rPr lang="en-US" dirty="0" smtClean="0"/>
              <a:t>Prevention of VTE postoperative in patients undergoing knee and hip surgery</a:t>
            </a:r>
          </a:p>
          <a:p>
            <a:pPr lvl="1"/>
            <a:r>
              <a:rPr lang="en-US" sz="2800" dirty="0" smtClean="0"/>
              <a:t>Stroke prevention in patients with A. fib</a:t>
            </a:r>
          </a:p>
          <a:p>
            <a:pPr lvl="1"/>
            <a:r>
              <a:rPr lang="en-US" sz="2800" dirty="0" smtClean="0"/>
              <a:t>In combination w/</a:t>
            </a:r>
            <a:r>
              <a:rPr lang="en-US" sz="2800" dirty="0" err="1" smtClean="0"/>
              <a:t>antiplatelet</a:t>
            </a:r>
            <a:r>
              <a:rPr lang="en-US" sz="2800" dirty="0" smtClean="0"/>
              <a:t> therapy for ACS</a:t>
            </a:r>
            <a:endParaRPr lang="en-US" b="1" dirty="0" smtClean="0"/>
          </a:p>
          <a:p>
            <a:r>
              <a:rPr lang="en-US" dirty="0" smtClean="0"/>
              <a:t>Dosage Form:</a:t>
            </a:r>
          </a:p>
          <a:p>
            <a:pPr lvl="1"/>
            <a:r>
              <a:rPr lang="en-US" dirty="0" smtClean="0"/>
              <a:t>2.5 mg tablet</a:t>
            </a:r>
          </a:p>
          <a:p>
            <a:pPr lvl="1"/>
            <a:r>
              <a:rPr lang="en-US" dirty="0" smtClean="0"/>
              <a:t>5 mg tablet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Apixaban</a:t>
            </a:r>
            <a:r>
              <a:rPr lang="en-US" dirty="0" smtClean="0"/>
              <a:t> Dosing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Post-op </a:t>
            </a:r>
            <a:r>
              <a:rPr lang="en-US" dirty="0" err="1" smtClean="0"/>
              <a:t>thromboprophylaxis</a:t>
            </a:r>
            <a:endParaRPr lang="en-US" dirty="0" smtClean="0"/>
          </a:p>
          <a:p>
            <a:pPr lvl="1"/>
            <a:r>
              <a:rPr lang="en-US" dirty="0" smtClean="0"/>
              <a:t>Initiate 12-24hrs after surgery</a:t>
            </a:r>
          </a:p>
          <a:p>
            <a:pPr lvl="1"/>
            <a:r>
              <a:rPr lang="en-US" dirty="0" smtClean="0"/>
              <a:t>2.5 mg BID for 10-14 days (knee)</a:t>
            </a:r>
          </a:p>
          <a:p>
            <a:pPr lvl="1"/>
            <a:r>
              <a:rPr lang="en-US" dirty="0" smtClean="0"/>
              <a:t>2.5 mg BID for 35 days (hip)</a:t>
            </a:r>
          </a:p>
          <a:p>
            <a:pPr lvl="1"/>
            <a:r>
              <a:rPr lang="en-US" dirty="0" err="1" smtClean="0"/>
              <a:t>CrCl</a:t>
            </a:r>
            <a:r>
              <a:rPr lang="en-US" dirty="0" smtClean="0"/>
              <a:t> &lt;15 </a:t>
            </a:r>
            <a:r>
              <a:rPr lang="en-US" dirty="0" err="1" smtClean="0"/>
              <a:t>mL</a:t>
            </a:r>
            <a:r>
              <a:rPr lang="en-US" dirty="0" smtClean="0"/>
              <a:t>/min, </a:t>
            </a:r>
            <a:r>
              <a:rPr lang="en-US" b="1" dirty="0" smtClean="0"/>
              <a:t>not recommended</a:t>
            </a:r>
            <a:endParaRPr lang="en-US" dirty="0" smtClean="0"/>
          </a:p>
          <a:p>
            <a:r>
              <a:rPr lang="en-US" dirty="0" smtClean="0"/>
              <a:t>A. fib:</a:t>
            </a:r>
          </a:p>
          <a:p>
            <a:pPr lvl="1"/>
            <a:r>
              <a:rPr lang="en-US" dirty="0" smtClean="0"/>
              <a:t>5 mg BID</a:t>
            </a:r>
          </a:p>
          <a:p>
            <a:pPr lvl="1"/>
            <a:r>
              <a:rPr lang="en-US" dirty="0" smtClean="0"/>
              <a:t>If age &gt;80 </a:t>
            </a:r>
            <a:r>
              <a:rPr lang="en-US" dirty="0" err="1" smtClean="0"/>
              <a:t>yo</a:t>
            </a:r>
            <a:r>
              <a:rPr lang="en-US" dirty="0" smtClean="0"/>
              <a:t>, weight &lt;60 kg, or </a:t>
            </a:r>
            <a:r>
              <a:rPr lang="en-US" dirty="0" err="1" smtClean="0"/>
              <a:t>SCr</a:t>
            </a:r>
            <a:r>
              <a:rPr lang="en-US" dirty="0" smtClean="0"/>
              <a:t> &gt;1.5 mg/</a:t>
            </a:r>
            <a:r>
              <a:rPr lang="en-US" dirty="0" err="1" smtClean="0"/>
              <a:t>dL</a:t>
            </a:r>
            <a:r>
              <a:rPr lang="en-US" dirty="0" smtClean="0"/>
              <a:t>: 2.5mg PO BID (A. fib)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Apixaban</a:t>
            </a:r>
            <a:r>
              <a:rPr lang="en-US" dirty="0" smtClean="0"/>
              <a:t> MOA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Apixaban</a:t>
            </a:r>
            <a:r>
              <a:rPr lang="en-US" dirty="0" smtClean="0"/>
              <a:t> – Drug Interactions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CYP3A4 and P-glycoprotein substrate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533400" y="3048000"/>
          <a:ext cx="8229600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Drug Interactions</a:t>
                      </a:r>
                      <a:endParaRPr lang="en-US" sz="32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</a:rPr>
                        <a:t>CYP3A4/P-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gp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 inhibitors</a:t>
                      </a:r>
                    </a:p>
                    <a:p>
                      <a:pPr algn="ctr"/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(may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↑ conc. by 2-fold)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</a:rPr>
                        <a:t>CYP3A4/P-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gp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 inducers</a:t>
                      </a:r>
                    </a:p>
                    <a:p>
                      <a:pPr algn="ctr"/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(may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↓ conc. by half)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Ketoconazole</a:t>
                      </a:r>
                      <a:r>
                        <a:rPr lang="en-US" sz="2400" dirty="0" smtClean="0"/>
                        <a:t> *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Rifampin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Voriconazole</a:t>
                      </a:r>
                      <a:r>
                        <a:rPr lang="en-US" sz="2400" dirty="0" smtClean="0"/>
                        <a:t>*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Carbamazepine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/>
                        <a:t>Ritonavir</a:t>
                      </a:r>
                      <a:r>
                        <a:rPr lang="en-US" sz="2400" dirty="0" smtClean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Phenytoin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St. John’s </a:t>
                      </a:r>
                      <a:r>
                        <a:rPr lang="en-US" sz="2400" dirty="0" err="1" smtClean="0"/>
                        <a:t>Wort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Anticoagulation for </a:t>
            </a:r>
            <a:r>
              <a:rPr lang="en-US" dirty="0" err="1" smtClean="0"/>
              <a:t>Atrial</a:t>
            </a:r>
            <a:r>
              <a:rPr lang="en-US" dirty="0" smtClean="0"/>
              <a:t> Fibrillation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Stroke is the most common and devastating complication of A. Fib</a:t>
            </a:r>
          </a:p>
          <a:p>
            <a:r>
              <a:rPr lang="en-US" dirty="0" smtClean="0"/>
              <a:t>Aspirin 81-325 mg daily</a:t>
            </a:r>
          </a:p>
          <a:p>
            <a:pPr lvl="1"/>
            <a:r>
              <a:rPr lang="en-US" dirty="0" smtClean="0"/>
              <a:t>Only recommended for low risk patients (CHADS</a:t>
            </a:r>
            <a:r>
              <a:rPr lang="en-US" baseline="-25000" dirty="0" smtClean="0"/>
              <a:t>2</a:t>
            </a:r>
            <a:r>
              <a:rPr lang="en-US" dirty="0" smtClean="0"/>
              <a:t> score 0-1)</a:t>
            </a:r>
          </a:p>
          <a:p>
            <a:r>
              <a:rPr lang="en-US" dirty="0" err="1" smtClean="0"/>
              <a:t>Warfarin</a:t>
            </a:r>
            <a:r>
              <a:rPr lang="en-US" dirty="0" smtClean="0"/>
              <a:t> (INR 2-3)</a:t>
            </a:r>
          </a:p>
          <a:p>
            <a:pPr lvl="1"/>
            <a:r>
              <a:rPr lang="en-US" dirty="0" smtClean="0"/>
              <a:t>Recommended for moderate-high risk patients (CHADS</a:t>
            </a:r>
            <a:r>
              <a:rPr lang="en-US" baseline="-25000" dirty="0" smtClean="0"/>
              <a:t>2</a:t>
            </a:r>
            <a:r>
              <a:rPr lang="en-US" dirty="0" smtClean="0"/>
              <a:t> score ≥1)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Apixaban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r>
              <a:rPr lang="en-US" dirty="0" smtClean="0"/>
              <a:t>Monitoring: factor </a:t>
            </a:r>
            <a:r>
              <a:rPr lang="en-US" dirty="0" err="1" smtClean="0"/>
              <a:t>Xa</a:t>
            </a:r>
            <a:r>
              <a:rPr lang="en-US" dirty="0" smtClean="0"/>
              <a:t> level studied</a:t>
            </a:r>
          </a:p>
          <a:p>
            <a:endParaRPr lang="en-US" dirty="0" smtClean="0"/>
          </a:p>
          <a:p>
            <a:r>
              <a:rPr lang="en-US" dirty="0" smtClean="0"/>
              <a:t>Adverse Effects:</a:t>
            </a:r>
          </a:p>
          <a:p>
            <a:pPr lvl="1"/>
            <a:r>
              <a:rPr lang="en-US" dirty="0" smtClean="0"/>
              <a:t>Common:</a:t>
            </a:r>
          </a:p>
          <a:p>
            <a:pPr lvl="2"/>
            <a:r>
              <a:rPr lang="en-US" dirty="0" smtClean="0"/>
              <a:t>Anemia</a:t>
            </a:r>
          </a:p>
          <a:p>
            <a:pPr lvl="2"/>
            <a:r>
              <a:rPr lang="en-US" dirty="0" smtClean="0"/>
              <a:t>Hemorrhage</a:t>
            </a:r>
          </a:p>
          <a:p>
            <a:pPr lvl="2"/>
            <a:r>
              <a:rPr lang="en-US" dirty="0" smtClean="0"/>
              <a:t>Nausea </a:t>
            </a:r>
          </a:p>
          <a:p>
            <a:pPr lvl="2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Uncommon:</a:t>
            </a:r>
          </a:p>
          <a:p>
            <a:pPr lvl="2"/>
            <a:r>
              <a:rPr lang="en-US" dirty="0" smtClean="0"/>
              <a:t>Thrombocytopenia</a:t>
            </a:r>
          </a:p>
          <a:p>
            <a:pPr lvl="2"/>
            <a:r>
              <a:rPr lang="en-US" dirty="0" smtClean="0"/>
              <a:t>Hypotension</a:t>
            </a:r>
          </a:p>
          <a:p>
            <a:pPr lvl="2"/>
            <a:r>
              <a:rPr lang="en-US" dirty="0" err="1" smtClean="0"/>
              <a:t>Epistaxis</a:t>
            </a:r>
            <a:endParaRPr lang="en-US" dirty="0" smtClean="0"/>
          </a:p>
          <a:p>
            <a:pPr lvl="2"/>
            <a:r>
              <a:rPr lang="en-US" dirty="0" err="1" smtClean="0"/>
              <a:t>Transaminases</a:t>
            </a:r>
            <a:r>
              <a:rPr lang="en-US" dirty="0" smtClean="0"/>
              <a:t> increased</a:t>
            </a:r>
          </a:p>
          <a:p>
            <a:pPr lvl="2"/>
            <a:r>
              <a:rPr lang="en-US" dirty="0" err="1" smtClean="0"/>
              <a:t>Hematuria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Apixaban</a:t>
            </a:r>
            <a:r>
              <a:rPr lang="en-US" dirty="0" smtClean="0"/>
              <a:t> PK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F: 66%</a:t>
            </a:r>
          </a:p>
          <a:p>
            <a:r>
              <a:rPr lang="en-US" dirty="0" smtClean="0"/>
              <a:t>Time to peak: 1-3 hrs</a:t>
            </a:r>
          </a:p>
          <a:p>
            <a:r>
              <a:rPr lang="en-US" dirty="0" smtClean="0"/>
              <a:t>t</a:t>
            </a:r>
            <a:r>
              <a:rPr lang="en-US" baseline="-25000" dirty="0" smtClean="0"/>
              <a:t>1/2</a:t>
            </a:r>
            <a:r>
              <a:rPr lang="en-US" dirty="0" smtClean="0"/>
              <a:t>: 12 hrs</a:t>
            </a:r>
          </a:p>
          <a:p>
            <a:r>
              <a:rPr lang="en-US" dirty="0" smtClean="0"/>
              <a:t>Protein Binding: 87%</a:t>
            </a:r>
          </a:p>
          <a:p>
            <a:r>
              <a:rPr lang="en-US" dirty="0" smtClean="0"/>
              <a:t>Metabolism: mainly CYP3A4</a:t>
            </a:r>
          </a:p>
          <a:p>
            <a:r>
              <a:rPr lang="en-US" dirty="0" smtClean="0"/>
              <a:t>Excretion: Fecal (55%), Urine (25%)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Reversal of </a:t>
            </a:r>
            <a:r>
              <a:rPr lang="en-US" dirty="0" err="1" smtClean="0"/>
              <a:t>Apixaban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specific antidote for reversal exists</a:t>
            </a:r>
          </a:p>
          <a:p>
            <a:pPr lvl="1"/>
            <a:r>
              <a:rPr lang="en-US" sz="2800" dirty="0" smtClean="0"/>
              <a:t>Discontinue </a:t>
            </a:r>
            <a:r>
              <a:rPr lang="en-US" sz="2800" dirty="0" err="1" smtClean="0"/>
              <a:t>apixaban</a:t>
            </a:r>
            <a:endParaRPr lang="en-US" sz="2800" dirty="0" smtClean="0"/>
          </a:p>
          <a:p>
            <a:pPr lvl="1"/>
            <a:r>
              <a:rPr lang="en-US" sz="2800" dirty="0" smtClean="0"/>
              <a:t>Transfusion of fresh frozen plasma</a:t>
            </a:r>
          </a:p>
          <a:p>
            <a:pPr lvl="1"/>
            <a:r>
              <a:rPr lang="en-US" sz="2800" dirty="0" smtClean="0"/>
              <a:t>Hemorrhagic complication </a:t>
            </a:r>
            <a:r>
              <a:rPr lang="en-US" sz="2800" dirty="0" smtClean="0">
                <a:sym typeface="Wingdings"/>
              </a:rPr>
              <a:t></a:t>
            </a:r>
            <a:r>
              <a:rPr lang="en-US" sz="2800" dirty="0" smtClean="0"/>
              <a:t> surgical homeostasis</a:t>
            </a:r>
          </a:p>
          <a:p>
            <a:pPr lvl="1"/>
            <a:r>
              <a:rPr lang="en-US" sz="2800" dirty="0" smtClean="0"/>
              <a:t>If life-threatening bleeding cannot be controlled may consider recombinant factor </a:t>
            </a:r>
            <a:r>
              <a:rPr lang="en-US" sz="2800" dirty="0" err="1" smtClean="0"/>
              <a:t>VIIa</a:t>
            </a:r>
            <a:r>
              <a:rPr lang="en-US" sz="2800" dirty="0" smtClean="0"/>
              <a:t>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ARISTOTLE Trial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Efficacy Results: </a:t>
            </a:r>
          </a:p>
          <a:p>
            <a:pPr lvl="1"/>
            <a:r>
              <a:rPr lang="en-US" dirty="0" err="1" smtClean="0"/>
              <a:t>Apixaban</a:t>
            </a:r>
            <a:r>
              <a:rPr lang="en-US" dirty="0" smtClean="0"/>
              <a:t> was superior to </a:t>
            </a:r>
            <a:r>
              <a:rPr lang="en-US" dirty="0" err="1" smtClean="0"/>
              <a:t>warfarinin</a:t>
            </a:r>
            <a:r>
              <a:rPr lang="en-US" dirty="0" smtClean="0"/>
              <a:t> preventing stroke/systemic embolism in patients with A. fib </a:t>
            </a:r>
          </a:p>
          <a:p>
            <a:r>
              <a:rPr lang="en-US" dirty="0" smtClean="0"/>
              <a:t>Safety Results:</a:t>
            </a:r>
          </a:p>
          <a:p>
            <a:pPr lvl="1"/>
            <a:r>
              <a:rPr lang="en-US" dirty="0" smtClean="0"/>
              <a:t>Rate of major bleeding was lower with </a:t>
            </a:r>
            <a:r>
              <a:rPr lang="en-US" dirty="0" err="1" smtClean="0"/>
              <a:t>Apixaban</a:t>
            </a:r>
            <a:endParaRPr lang="en-US" dirty="0" smtClean="0"/>
          </a:p>
          <a:p>
            <a:pPr lvl="2"/>
            <a:r>
              <a:rPr lang="en-US" dirty="0" smtClean="0"/>
              <a:t>Intracranial hemorrhage 0.33% vs. 0.80%</a:t>
            </a:r>
          </a:p>
          <a:p>
            <a:r>
              <a:rPr lang="en-US" dirty="0" smtClean="0"/>
              <a:t>Patients: </a:t>
            </a:r>
          </a:p>
          <a:p>
            <a:pPr lvl="1"/>
            <a:r>
              <a:rPr lang="en-US" dirty="0" smtClean="0"/>
              <a:t>CHADS</a:t>
            </a:r>
            <a:r>
              <a:rPr lang="en-US" baseline="-25000" dirty="0" smtClean="0"/>
              <a:t>2</a:t>
            </a:r>
            <a:r>
              <a:rPr lang="en-US" dirty="0" smtClean="0"/>
              <a:t> score 2.1; age 70 </a:t>
            </a:r>
            <a:r>
              <a:rPr lang="en-US" dirty="0" err="1" smtClean="0"/>
              <a:t>yo</a:t>
            </a:r>
            <a:r>
              <a:rPr lang="en-US" dirty="0" smtClean="0"/>
              <a:t>; </a:t>
            </a:r>
            <a:r>
              <a:rPr lang="en-US" dirty="0" err="1" smtClean="0"/>
              <a:t>warfarin</a:t>
            </a:r>
            <a:r>
              <a:rPr lang="en-US" dirty="0" smtClean="0"/>
              <a:t> TTR 62%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 Trial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Efficacy Results:</a:t>
            </a:r>
          </a:p>
          <a:p>
            <a:pPr lvl="1"/>
            <a:r>
              <a:rPr lang="en-US" dirty="0" err="1" smtClean="0"/>
              <a:t>Apixaban</a:t>
            </a:r>
            <a:r>
              <a:rPr lang="en-US" dirty="0" smtClean="0"/>
              <a:t> demonstrated superior reduction in VTE and all cause death compared to </a:t>
            </a:r>
            <a:r>
              <a:rPr lang="en-US" dirty="0" err="1" smtClean="0"/>
              <a:t>enoxaparin</a:t>
            </a:r>
            <a:endParaRPr lang="en-US" dirty="0" smtClean="0"/>
          </a:p>
          <a:p>
            <a:r>
              <a:rPr lang="en-US" dirty="0" smtClean="0"/>
              <a:t>Safety Results: </a:t>
            </a:r>
          </a:p>
          <a:p>
            <a:pPr lvl="1"/>
            <a:r>
              <a:rPr lang="en-US" dirty="0" smtClean="0"/>
              <a:t>Bleeding rates were similar</a:t>
            </a:r>
          </a:p>
          <a:p>
            <a:r>
              <a:rPr lang="en-US" dirty="0" smtClean="0"/>
              <a:t>Patients:</a:t>
            </a:r>
          </a:p>
          <a:p>
            <a:pPr lvl="1"/>
            <a:r>
              <a:rPr lang="en-US" dirty="0" smtClean="0"/>
              <a:t>Average Age – 61 </a:t>
            </a:r>
            <a:r>
              <a:rPr lang="en-US" dirty="0" err="1" smtClean="0"/>
              <a:t>yo</a:t>
            </a: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24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22098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Dabigatran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Rivaroxaban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Apixaban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Brand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dirty="0" err="1" smtClean="0"/>
                        <a:t>Pradaxa</a:t>
                      </a:r>
                      <a:r>
                        <a:rPr lang="en-US" baseline="30000" dirty="0" smtClean="0"/>
                        <a:t>®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err="1" smtClean="0"/>
                        <a:t>Xarelto</a:t>
                      </a:r>
                      <a:r>
                        <a:rPr lang="en-US" baseline="30000" dirty="0" smtClean="0"/>
                        <a:t>®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Eliquis</a:t>
                      </a:r>
                      <a:r>
                        <a:rPr lang="en-US" baseline="30000" dirty="0" smtClean="0"/>
                        <a:t>®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FDA approved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</a:t>
                      </a:r>
                      <a:r>
                        <a:rPr lang="en-US" baseline="0" dirty="0" smtClean="0"/>
                        <a:t> yet approved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dirty="0" smtClean="0"/>
                        <a:t>Direct</a:t>
                      </a:r>
                      <a:r>
                        <a:rPr lang="en-US" baseline="0" dirty="0" smtClean="0"/>
                        <a:t> thrombin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aseline="0" dirty="0" smtClean="0"/>
                        <a:t>inhibitor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Factor </a:t>
                      </a:r>
                      <a:r>
                        <a:rPr lang="en-US" dirty="0" err="1" smtClean="0"/>
                        <a:t>Xa</a:t>
                      </a:r>
                      <a:r>
                        <a:rPr lang="en-US" dirty="0" smtClean="0"/>
                        <a:t> inhibitor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Factor </a:t>
                      </a:r>
                      <a:r>
                        <a:rPr lang="en-US" dirty="0" err="1" smtClean="0"/>
                        <a:t>Xa</a:t>
                      </a:r>
                      <a:r>
                        <a:rPr lang="en-US" dirty="0" smtClean="0"/>
                        <a:t> inhibitor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Indications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lphaUcPeriod"/>
                      </a:pPr>
                      <a:r>
                        <a:rPr lang="en-US" dirty="0" smtClean="0"/>
                        <a:t>fib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A. fib; hip/knee</a:t>
                      </a:r>
                      <a:r>
                        <a:rPr lang="en-US" baseline="0" dirty="0" smtClean="0"/>
                        <a:t> replacement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Studied</a:t>
                      </a:r>
                      <a:r>
                        <a:rPr lang="en-US" baseline="0" dirty="0" smtClean="0"/>
                        <a:t> in A. fib; hip/knee </a:t>
                      </a:r>
                      <a:r>
                        <a:rPr lang="en-US" baseline="0" dirty="0" err="1" smtClean="0"/>
                        <a:t>replac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Dosage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75; 150</a:t>
                      </a:r>
                      <a:r>
                        <a:rPr lang="en-US" baseline="0" dirty="0" smtClean="0"/>
                        <a:t> mg cap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10,15, 20</a:t>
                      </a:r>
                      <a:r>
                        <a:rPr lang="en-US" baseline="0" dirty="0" smtClean="0"/>
                        <a:t> mg tab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2.5,</a:t>
                      </a:r>
                      <a:r>
                        <a:rPr lang="en-US" baseline="0" dirty="0" smtClean="0"/>
                        <a:t> 5 mg tab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Frequency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Daily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T</a:t>
                      </a:r>
                      <a:r>
                        <a:rPr lang="en-US" baseline="-25000" dirty="0" err="1" smtClean="0"/>
                        <a:t>max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hr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2-4 hrs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1-3 hrs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t</a:t>
                      </a:r>
                      <a:r>
                        <a:rPr lang="en-US" baseline="-25000" dirty="0" smtClean="0"/>
                        <a:t>1/2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12-17 hrs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5-9 hrs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 hrs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t</a:t>
                      </a:r>
                      <a:r>
                        <a:rPr lang="en-US" baseline="-25000" dirty="0" smtClean="0"/>
                        <a:t>1/2 </a:t>
                      </a:r>
                      <a:r>
                        <a:rPr lang="en-US" baseline="0" dirty="0" smtClean="0"/>
                        <a:t>in elderly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14-17 hrs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11-13 hrs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Unknown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Cont.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7848600" cy="4267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2011680"/>
                <a:gridCol w="2209800"/>
                <a:gridCol w="1981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Dabigatran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Rivaroxaban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Apixaban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Metabolism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Liver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Liver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Liver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latin typeface="+mn-lt"/>
                          <a:ea typeface="Calibri"/>
                          <a:cs typeface="Times New Roman"/>
                        </a:rPr>
                        <a:t>Major Drug </a:t>
                      </a:r>
                      <a:r>
                        <a:rPr lang="en-US" sz="1800" b="0" dirty="0">
                          <a:latin typeface="+mn-lt"/>
                          <a:ea typeface="Calibri"/>
                          <a:cs typeface="Times New Roman"/>
                        </a:rPr>
                        <a:t>Interactions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Ketoconazole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Amiodarone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Verapamil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Rifampin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*; 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Carbamazepine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;* 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Ketoconazole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*;</a:t>
                      </a:r>
                    </a:p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Ritonavir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*;</a:t>
                      </a:r>
                    </a:p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Clarithromycin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*;</a:t>
                      </a:r>
                    </a:p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Phenytoin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*;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Rifampin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</a:p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Carbamazepine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Ketoconazole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*;</a:t>
                      </a:r>
                    </a:p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Voriconazole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*; </a:t>
                      </a:r>
                    </a:p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Ritonavir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*; </a:t>
                      </a:r>
                    </a:p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Phenytoin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Rifampin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Carbamazepine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dirty="0" smtClean="0"/>
                        <a:t>*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Dialyzability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Yes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Not expected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Unlikely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Reversibility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No antidote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PCC effective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Unknown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Side Effects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Dyspepsia; GI</a:t>
                      </a:r>
                      <a:r>
                        <a:rPr lang="en-US" baseline="0" dirty="0" smtClean="0">
                          <a:latin typeface="+mn-lt"/>
                        </a:rPr>
                        <a:t> bleed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Bleeding; </a:t>
                      </a:r>
                      <a:r>
                        <a:rPr lang="en-US" baseline="0" dirty="0" err="1" smtClean="0">
                          <a:latin typeface="+mn-lt"/>
                          <a:cs typeface="Arial"/>
                        </a:rPr>
                        <a:t>pruritis</a:t>
                      </a:r>
                      <a:r>
                        <a:rPr lang="en-US" baseline="0" dirty="0" smtClean="0">
                          <a:latin typeface="+mn-lt"/>
                          <a:cs typeface="Arial"/>
                        </a:rPr>
                        <a:t>; </a:t>
                      </a:r>
                      <a:r>
                        <a:rPr lang="en-US" dirty="0" smtClean="0">
                          <a:latin typeface="+mn-lt"/>
                          <a:cs typeface="Arial"/>
                        </a:rPr>
                        <a:t>↑liver</a:t>
                      </a:r>
                      <a:r>
                        <a:rPr lang="en-US" baseline="0" dirty="0" smtClean="0">
                          <a:latin typeface="+mn-lt"/>
                          <a:cs typeface="Arial"/>
                        </a:rPr>
                        <a:t> enzymes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Bleeding, nausea, anemia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+mn-lt"/>
                          <a:ea typeface="Calibri"/>
                          <a:cs typeface="Times New Roman"/>
                        </a:rPr>
                        <a:t>Monitoring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n-lt"/>
                          <a:ea typeface="Calibri"/>
                          <a:cs typeface="Arial" pitchFamily="34" charset="0"/>
                        </a:rPr>
                        <a:t>Non</a:t>
                      </a:r>
                      <a:r>
                        <a:rPr lang="en-US" sz="1800" baseline="0" dirty="0" smtClean="0">
                          <a:latin typeface="+mn-lt"/>
                          <a:ea typeface="Calibri"/>
                          <a:cs typeface="Arial" pitchFamily="34" charset="0"/>
                        </a:rPr>
                        <a:t>e available</a:t>
                      </a:r>
                      <a:endParaRPr lang="en-US" sz="1800" dirty="0"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n-lt"/>
                          <a:ea typeface="Calibri"/>
                          <a:cs typeface="Arial" pitchFamily="34" charset="0"/>
                        </a:rPr>
                        <a:t>PT</a:t>
                      </a:r>
                      <a:r>
                        <a:rPr lang="en-US" sz="1800" baseline="0" dirty="0" smtClean="0">
                          <a:latin typeface="+mn-lt"/>
                          <a:ea typeface="Calibri"/>
                          <a:cs typeface="Arial" pitchFamily="34" charset="0"/>
                        </a:rPr>
                        <a:t>  (detects drug)</a:t>
                      </a:r>
                      <a:endParaRPr lang="en-US" sz="1800" dirty="0"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latin typeface="+mn-lt"/>
                          <a:ea typeface="Calibri"/>
                          <a:cs typeface="Arial" pitchFamily="34" charset="0"/>
                        </a:rPr>
                        <a:t>Faxtor</a:t>
                      </a:r>
                      <a:r>
                        <a:rPr lang="en-US" sz="1800" dirty="0" smtClean="0">
                          <a:latin typeface="+mn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+mn-lt"/>
                          <a:ea typeface="Calibri"/>
                          <a:cs typeface="Arial" pitchFamily="34" charset="0"/>
                        </a:rPr>
                        <a:t>Xa</a:t>
                      </a:r>
                      <a:r>
                        <a:rPr lang="en-US" sz="1800" dirty="0" smtClean="0">
                          <a:latin typeface="+mn-lt"/>
                          <a:ea typeface="Calibri"/>
                          <a:cs typeface="Arial" pitchFamily="34" charset="0"/>
                        </a:rPr>
                        <a:t> level</a:t>
                      </a:r>
                      <a:endParaRPr lang="en-US" sz="1800" dirty="0"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Dosing for Stroke Prevention in A. fib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1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525780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Drug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Dabigatran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CrCl</a:t>
                      </a:r>
                      <a:r>
                        <a:rPr lang="en-US" dirty="0" smtClean="0"/>
                        <a:t> &gt;30 </a:t>
                      </a:r>
                      <a:r>
                        <a:rPr lang="en-US" dirty="0" err="1" smtClean="0"/>
                        <a:t>mL</a:t>
                      </a:r>
                      <a:r>
                        <a:rPr lang="en-US" dirty="0" smtClean="0"/>
                        <a:t>/min:</a:t>
                      </a:r>
                      <a:r>
                        <a:rPr lang="en-US" baseline="0" dirty="0" smtClean="0"/>
                        <a:t> 150 mg PO BID</a:t>
                      </a:r>
                    </a:p>
                    <a:p>
                      <a:r>
                        <a:rPr lang="en-US" baseline="0" dirty="0" err="1" smtClean="0"/>
                        <a:t>CrCl</a:t>
                      </a:r>
                      <a:r>
                        <a:rPr lang="en-US" baseline="0" dirty="0" smtClean="0"/>
                        <a:t> 15-29 </a:t>
                      </a:r>
                      <a:r>
                        <a:rPr lang="en-US" baseline="0" dirty="0" err="1" smtClean="0"/>
                        <a:t>mL</a:t>
                      </a:r>
                      <a:r>
                        <a:rPr lang="en-US" baseline="0" dirty="0" smtClean="0"/>
                        <a:t>/min: 75 mg PO BID</a:t>
                      </a:r>
                    </a:p>
                    <a:p>
                      <a:r>
                        <a:rPr lang="en-US" baseline="0" dirty="0" err="1" smtClean="0"/>
                        <a:t>CrCl</a:t>
                      </a:r>
                      <a:r>
                        <a:rPr lang="en-US" baseline="0" dirty="0" smtClean="0"/>
                        <a:t> &lt;15 </a:t>
                      </a:r>
                      <a:r>
                        <a:rPr lang="en-US" baseline="0" dirty="0" err="1" smtClean="0"/>
                        <a:t>mL</a:t>
                      </a:r>
                      <a:r>
                        <a:rPr lang="en-US" baseline="0" dirty="0" smtClean="0"/>
                        <a:t>/min: Not recommended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Rivaroxaban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CrCl</a:t>
                      </a:r>
                      <a:r>
                        <a:rPr lang="en-US" dirty="0" smtClean="0"/>
                        <a:t> ≥50 </a:t>
                      </a:r>
                      <a:r>
                        <a:rPr lang="en-US" dirty="0" err="1" smtClean="0"/>
                        <a:t>mL</a:t>
                      </a:r>
                      <a:r>
                        <a:rPr lang="en-US" dirty="0" smtClean="0"/>
                        <a:t>/min: 20 mg PO daily</a:t>
                      </a:r>
                    </a:p>
                    <a:p>
                      <a:r>
                        <a:rPr lang="en-US" dirty="0" err="1" smtClean="0"/>
                        <a:t>CrCl</a:t>
                      </a:r>
                      <a:r>
                        <a:rPr lang="en-US" dirty="0" smtClean="0"/>
                        <a:t> 15-49 </a:t>
                      </a:r>
                      <a:r>
                        <a:rPr lang="en-US" dirty="0" err="1" smtClean="0"/>
                        <a:t>mL</a:t>
                      </a:r>
                      <a:r>
                        <a:rPr lang="en-US" dirty="0" smtClean="0"/>
                        <a:t>/min, 15 mg daily</a:t>
                      </a:r>
                    </a:p>
                    <a:p>
                      <a:r>
                        <a:rPr lang="en-US" dirty="0" err="1" smtClean="0"/>
                        <a:t>CrCl</a:t>
                      </a:r>
                      <a:r>
                        <a:rPr lang="en-US" dirty="0" smtClean="0"/>
                        <a:t> &lt; 15 </a:t>
                      </a:r>
                      <a:r>
                        <a:rPr lang="en-US" dirty="0" err="1" smtClean="0"/>
                        <a:t>mL</a:t>
                      </a:r>
                      <a:r>
                        <a:rPr lang="en-US" dirty="0" smtClean="0"/>
                        <a:t>/min, </a:t>
                      </a:r>
                      <a:r>
                        <a:rPr lang="en-US" b="0" dirty="0" smtClean="0"/>
                        <a:t>Not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dirty="0" smtClean="0"/>
                        <a:t>recommended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Apixaban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 mg PO BID</a:t>
                      </a:r>
                    </a:p>
                    <a:p>
                      <a:r>
                        <a:rPr lang="en-US" dirty="0" smtClean="0"/>
                        <a:t>Age &gt;80 </a:t>
                      </a:r>
                      <a:r>
                        <a:rPr lang="en-US" dirty="0" err="1" smtClean="0"/>
                        <a:t>yo</a:t>
                      </a:r>
                      <a:r>
                        <a:rPr lang="en-US" dirty="0" smtClean="0"/>
                        <a:t>, wt &lt;60 kg,</a:t>
                      </a:r>
                      <a:r>
                        <a:rPr lang="en-US" baseline="0" dirty="0" smtClean="0"/>
                        <a:t> or SCR &gt;1.5 mg/</a:t>
                      </a:r>
                      <a:r>
                        <a:rPr lang="en-US" baseline="0" dirty="0" err="1" smtClean="0"/>
                        <a:t>dL</a:t>
                      </a:r>
                      <a:r>
                        <a:rPr lang="en-US" baseline="0" dirty="0" smtClean="0"/>
                        <a:t>, 2.5 mg PO BID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CHADS</a:t>
            </a:r>
            <a:r>
              <a:rPr lang="en-US" baseline="-25000" dirty="0" smtClean="0"/>
              <a:t>2 </a:t>
            </a:r>
            <a:r>
              <a:rPr lang="en-US" dirty="0" smtClean="0"/>
              <a:t>Score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CHF – 1 point</a:t>
            </a:r>
          </a:p>
          <a:p>
            <a:r>
              <a:rPr lang="en-US" dirty="0" smtClean="0"/>
              <a:t>HTN – 1 point</a:t>
            </a:r>
          </a:p>
          <a:p>
            <a:r>
              <a:rPr lang="en-US" dirty="0" smtClean="0"/>
              <a:t>Age ≥75 </a:t>
            </a:r>
            <a:r>
              <a:rPr lang="en-US" dirty="0" err="1" smtClean="0"/>
              <a:t>yo</a:t>
            </a:r>
            <a:r>
              <a:rPr lang="en-US" dirty="0" smtClean="0"/>
              <a:t> – 1 point</a:t>
            </a:r>
          </a:p>
          <a:p>
            <a:r>
              <a:rPr lang="en-US" dirty="0" smtClean="0"/>
              <a:t>DM – 1 point</a:t>
            </a:r>
          </a:p>
          <a:p>
            <a:r>
              <a:rPr lang="en-US" dirty="0" smtClean="0"/>
              <a:t>Stroke or TIA – 2 points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</a:t>
            </a:r>
            <a:r>
              <a:rPr lang="en-US" baseline="-25000" dirty="0" smtClean="0"/>
              <a:t>2</a:t>
            </a:r>
            <a:r>
              <a:rPr lang="en-US" dirty="0" smtClean="0"/>
              <a:t>DS</a:t>
            </a:r>
            <a:r>
              <a:rPr lang="en-US" baseline="-25000" dirty="0" smtClean="0"/>
              <a:t>2</a:t>
            </a:r>
            <a:r>
              <a:rPr lang="en-US" dirty="0" smtClean="0"/>
              <a:t>-VASc Score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CHF/LV dysfunction – 1 point</a:t>
            </a:r>
          </a:p>
          <a:p>
            <a:r>
              <a:rPr lang="en-US" dirty="0" smtClean="0"/>
              <a:t>HTN – 1 point</a:t>
            </a:r>
          </a:p>
          <a:p>
            <a:r>
              <a:rPr lang="en-US" dirty="0" smtClean="0"/>
              <a:t>Age ≥75 </a:t>
            </a:r>
            <a:r>
              <a:rPr lang="en-US" dirty="0" err="1" smtClean="0"/>
              <a:t>yo</a:t>
            </a:r>
            <a:r>
              <a:rPr lang="en-US" dirty="0" smtClean="0"/>
              <a:t> – 2 points</a:t>
            </a:r>
          </a:p>
          <a:p>
            <a:r>
              <a:rPr lang="en-US" dirty="0" smtClean="0"/>
              <a:t>DM – 1 point</a:t>
            </a:r>
          </a:p>
          <a:p>
            <a:r>
              <a:rPr lang="en-US" dirty="0" smtClean="0"/>
              <a:t>Stroke/TIA – 2 points</a:t>
            </a:r>
          </a:p>
          <a:p>
            <a:r>
              <a:rPr lang="en-US" dirty="0" smtClean="0"/>
              <a:t>Vascular Disease – 1 point</a:t>
            </a:r>
          </a:p>
          <a:p>
            <a:r>
              <a:rPr lang="en-US" dirty="0" smtClean="0"/>
              <a:t>Age 65-74 </a:t>
            </a:r>
            <a:r>
              <a:rPr lang="en-US" dirty="0" err="1" smtClean="0"/>
              <a:t>yo</a:t>
            </a:r>
            <a:r>
              <a:rPr lang="en-US" dirty="0" smtClean="0"/>
              <a:t> – 1 point</a:t>
            </a:r>
          </a:p>
          <a:p>
            <a:r>
              <a:rPr lang="en-US" dirty="0" smtClean="0"/>
              <a:t>Sex (female) – 1 point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Postoperative </a:t>
            </a:r>
            <a:r>
              <a:rPr lang="en-US" dirty="0" err="1" smtClean="0"/>
              <a:t>Thromboprophylaxis</a:t>
            </a:r>
            <a:r>
              <a:rPr lang="en-US" dirty="0" smtClean="0"/>
              <a:t> in Hip and Knee Replacement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LMWH (</a:t>
            </a:r>
            <a:r>
              <a:rPr lang="en-US" dirty="0" err="1" smtClean="0"/>
              <a:t>Lovenox</a:t>
            </a:r>
            <a:r>
              <a:rPr lang="en-US" baseline="30000" dirty="0" smtClean="0"/>
              <a:t>®</a:t>
            </a:r>
            <a:r>
              <a:rPr lang="en-US" dirty="0" smtClean="0"/>
              <a:t>) 30mg SC BID </a:t>
            </a:r>
          </a:p>
          <a:p>
            <a:pPr lvl="1"/>
            <a:r>
              <a:rPr lang="en-US" dirty="0" smtClean="0"/>
              <a:t>started 12-24hrs after surgery X 10days </a:t>
            </a:r>
          </a:p>
          <a:p>
            <a:pPr lvl="1"/>
            <a:r>
              <a:rPr lang="en-US" dirty="0" smtClean="0"/>
              <a:t>30mg daily for </a:t>
            </a:r>
            <a:r>
              <a:rPr lang="en-US" dirty="0" err="1" smtClean="0"/>
              <a:t>CrCl</a:t>
            </a:r>
            <a:r>
              <a:rPr lang="en-US" dirty="0" smtClean="0"/>
              <a:t> &lt;30 </a:t>
            </a:r>
            <a:r>
              <a:rPr lang="en-US" dirty="0" err="1" smtClean="0"/>
              <a:t>mL</a:t>
            </a:r>
            <a:r>
              <a:rPr lang="en-US" dirty="0" smtClean="0"/>
              <a:t>/min</a:t>
            </a:r>
          </a:p>
          <a:p>
            <a:r>
              <a:rPr lang="en-US" dirty="0" err="1" smtClean="0"/>
              <a:t>Fondaparinux</a:t>
            </a:r>
            <a:r>
              <a:rPr lang="en-US" dirty="0" smtClean="0"/>
              <a:t> (</a:t>
            </a:r>
            <a:r>
              <a:rPr lang="en-US" dirty="0" err="1" smtClean="0"/>
              <a:t>Arixtra</a:t>
            </a:r>
            <a:r>
              <a:rPr lang="en-US" baseline="30000" dirty="0" smtClean="0"/>
              <a:t> ®</a:t>
            </a:r>
            <a:r>
              <a:rPr lang="en-US" dirty="0" smtClean="0"/>
              <a:t>) 2.5 mg SC daily </a:t>
            </a:r>
          </a:p>
          <a:p>
            <a:pPr lvl="1"/>
            <a:r>
              <a:rPr lang="en-US" dirty="0" smtClean="0"/>
              <a:t>started 6hrs after surgery  X 11days </a:t>
            </a:r>
          </a:p>
          <a:p>
            <a:pPr lvl="1"/>
            <a:r>
              <a:rPr lang="en-US" dirty="0" smtClean="0"/>
              <a:t>contraindicated in pts &lt;50kg or </a:t>
            </a:r>
            <a:r>
              <a:rPr lang="en-US" dirty="0" err="1" smtClean="0"/>
              <a:t>CrCl</a:t>
            </a:r>
            <a:r>
              <a:rPr lang="en-US" dirty="0" smtClean="0"/>
              <a:t> &lt;30 </a:t>
            </a:r>
            <a:r>
              <a:rPr lang="en-US" dirty="0" err="1" smtClean="0"/>
              <a:t>mL</a:t>
            </a:r>
            <a:r>
              <a:rPr lang="en-US" dirty="0" smtClean="0"/>
              <a:t>/min</a:t>
            </a:r>
          </a:p>
          <a:p>
            <a:r>
              <a:rPr lang="en-US" dirty="0" err="1" smtClean="0"/>
              <a:t>Warfarin</a:t>
            </a:r>
            <a:r>
              <a:rPr lang="en-US" dirty="0" smtClean="0"/>
              <a:t> (INR 2-3) </a:t>
            </a:r>
          </a:p>
          <a:p>
            <a:pPr lvl="1"/>
            <a:r>
              <a:rPr lang="en-US" dirty="0" smtClean="0"/>
              <a:t>started pre-op or the evening of the surgical day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Clotting Cascade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30881"/>
            <a:ext cx="5867400" cy="6427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ustom 5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326064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947</TotalTime>
  <Words>3793</Words>
  <Application>Microsoft Office PowerPoint</Application>
  <PresentationFormat>On-screen Show (4:3)</PresentationFormat>
  <Paragraphs>529</Paragraphs>
  <Slides>48</Slides>
  <Notes>37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Urban</vt:lpstr>
      <vt:lpstr>New and Emerging Anticoagulants</vt:lpstr>
      <vt:lpstr>Objectives </vt:lpstr>
      <vt:lpstr>Background</vt:lpstr>
      <vt:lpstr>Anticoagulation for Atrial Fibrillation</vt:lpstr>
      <vt:lpstr>CHADS2 Score</vt:lpstr>
      <vt:lpstr>CHA2DS2-VASc Score</vt:lpstr>
      <vt:lpstr>Postoperative Thromboprophylaxis in Hip and Knee Replacement</vt:lpstr>
      <vt:lpstr>Clotting Cascade</vt:lpstr>
      <vt:lpstr>Slide 9</vt:lpstr>
      <vt:lpstr>Slide 10</vt:lpstr>
      <vt:lpstr>Direct Thrombin Inhibitors </vt:lpstr>
      <vt:lpstr>Dabigatran Etexilate (Pradaxa®)</vt:lpstr>
      <vt:lpstr>Dabigatran </vt:lpstr>
      <vt:lpstr>Dabigatran </vt:lpstr>
      <vt:lpstr>Dabigatran</vt:lpstr>
      <vt:lpstr>Dabigatran MOA</vt:lpstr>
      <vt:lpstr>Dabigatran </vt:lpstr>
      <vt:lpstr>Dabigatran</vt:lpstr>
      <vt:lpstr>Dabigatran PK data</vt:lpstr>
      <vt:lpstr>Dabigatran </vt:lpstr>
      <vt:lpstr>Reversal of Dabigatran</vt:lpstr>
      <vt:lpstr>RE-LY Trial  </vt:lpstr>
      <vt:lpstr>Factor Xa Inhibitors </vt:lpstr>
      <vt:lpstr>Rivaroxaban (Xarelto®)</vt:lpstr>
      <vt:lpstr>Rivaroxaban Dosing </vt:lpstr>
      <vt:lpstr>Rivaroxaban </vt:lpstr>
      <vt:lpstr>Rivaroxaban</vt:lpstr>
      <vt:lpstr>Rivaroxaban MOA comparison</vt:lpstr>
      <vt:lpstr>Rivaroxaban </vt:lpstr>
      <vt:lpstr>Rivaroxaban</vt:lpstr>
      <vt:lpstr>Rivaroxaban Black Box Warnings</vt:lpstr>
      <vt:lpstr>Rivaroxaban PK data</vt:lpstr>
      <vt:lpstr>Reversal of Rivaroxaban</vt:lpstr>
      <vt:lpstr>ROCKET AF Trial  </vt:lpstr>
      <vt:lpstr>RECORD trial</vt:lpstr>
      <vt:lpstr>Apixaban (Eliquis®)</vt:lpstr>
      <vt:lpstr>Apixaban Dosing</vt:lpstr>
      <vt:lpstr>Apixaban MOA</vt:lpstr>
      <vt:lpstr>Apixaban – Drug Interactions </vt:lpstr>
      <vt:lpstr>Apixaban</vt:lpstr>
      <vt:lpstr>Apixaban PK data</vt:lpstr>
      <vt:lpstr>Reversal of Apixaban </vt:lpstr>
      <vt:lpstr>ARISTOTLE Trial  </vt:lpstr>
      <vt:lpstr>Advance Trial </vt:lpstr>
      <vt:lpstr>Summary</vt:lpstr>
      <vt:lpstr>Comparison</vt:lpstr>
      <vt:lpstr>Comparison Cont.</vt:lpstr>
      <vt:lpstr>Dosing for Stroke Prevention in A. fib </vt:lpstr>
    </vt:vector>
  </TitlesOfParts>
  <Company>The University of North Carolina at Chapel Hill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and Emerging Anticoagulants</dc:title>
  <dc:creator>Samantha Ellen Mabe</dc:creator>
  <cp:lastModifiedBy>Administratr</cp:lastModifiedBy>
  <cp:revision>62</cp:revision>
  <dcterms:created xsi:type="dcterms:W3CDTF">2012-02-19T19:35:24Z</dcterms:created>
  <dcterms:modified xsi:type="dcterms:W3CDTF">2012-05-23T17:37:33Z</dcterms:modified>
</cp:coreProperties>
</file>